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09" r:id="rId2"/>
    <p:sldId id="321" r:id="rId3"/>
    <p:sldId id="310" r:id="rId4"/>
    <p:sldId id="322" r:id="rId5"/>
    <p:sldId id="323" r:id="rId6"/>
    <p:sldId id="324" r:id="rId7"/>
    <p:sldId id="333" r:id="rId8"/>
    <p:sldId id="325" r:id="rId9"/>
    <p:sldId id="332" r:id="rId10"/>
    <p:sldId id="328" r:id="rId11"/>
    <p:sldId id="334" r:id="rId12"/>
    <p:sldId id="335" r:id="rId13"/>
    <p:sldId id="331" r:id="rId14"/>
    <p:sldId id="337" r:id="rId15"/>
    <p:sldId id="315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7" r:id="rId34"/>
    <p:sldId id="356" r:id="rId35"/>
    <p:sldId id="355" r:id="rId36"/>
    <p:sldId id="361" r:id="rId37"/>
    <p:sldId id="359" r:id="rId38"/>
    <p:sldId id="358" r:id="rId39"/>
    <p:sldId id="360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2" r:id="rId49"/>
    <p:sldId id="370" r:id="rId50"/>
    <p:sldId id="371" r:id="rId51"/>
    <p:sldId id="373" r:id="rId52"/>
    <p:sldId id="374" r:id="rId53"/>
    <p:sldId id="375" r:id="rId54"/>
    <p:sldId id="376" r:id="rId55"/>
    <p:sldId id="377" r:id="rId56"/>
    <p:sldId id="380" r:id="rId57"/>
    <p:sldId id="378" r:id="rId58"/>
    <p:sldId id="387" r:id="rId59"/>
    <p:sldId id="379" r:id="rId60"/>
    <p:sldId id="383" r:id="rId61"/>
    <p:sldId id="381" r:id="rId62"/>
    <p:sldId id="382" r:id="rId63"/>
    <p:sldId id="384" r:id="rId64"/>
    <p:sldId id="386" r:id="rId65"/>
    <p:sldId id="385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79455E-693F-4082-ABBF-01A310D80257}" v="30" dt="2022-09-10T13:17:30.994"/>
    <p1510:client id="{55BC2BE1-0691-47EC-9641-E50B5F365E4A}" v="159" dt="2022-09-10T12:44:26.082"/>
    <p1510:client id="{6B04E986-A74C-4B4F-90A7-22E5110731BB}" v="73" dt="2022-09-10T13:59:13.2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28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11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0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4376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7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53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216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45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40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341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37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272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87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006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1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452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977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648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.png"/><Relationship Id="rId7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2.png"/><Relationship Id="rId7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.pn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2.pn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2.pn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2.png"/><Relationship Id="rId7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2.pn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2.png"/><Relationship Id="rId7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3B13D67-B29E-3D2A-5ED8-708E82543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-233670"/>
            <a:ext cx="12191980" cy="685799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482387D-57CF-DC29-71A5-B49EEBBBDC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nl-NL" dirty="0"/>
            </a:br>
            <a:endParaRPr lang="nl-NL" sz="6600" dirty="0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0E4DC4B7-C540-CE6D-47B6-5FF19D4F1A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kumimoji="0" lang="nl-NL" sz="66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Augustanahof 2017-2019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62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Afbeelding 3" descr="Afbeelding met binnen, persoon, vloer, tafel">
            <a:extLst>
              <a:ext uri="{FF2B5EF4-FFF2-40B4-BE49-F238E27FC236}">
                <a16:creationId xmlns:a16="http://schemas.microsoft.com/office/drawing/2014/main" id="{E48A0647-F8D3-903A-CE45-9F0D1D396B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4" r="-1" b="31888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1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eeform: Shape 22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CA2D52-5CC1-9525-93EB-0891C26F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 err="1">
                <a:solidFill>
                  <a:srgbClr val="EBEBEB"/>
                </a:solidFill>
              </a:rPr>
              <a:t>Eetclub</a:t>
            </a:r>
            <a:r>
              <a:rPr lang="en-US" sz="4000" dirty="0">
                <a:solidFill>
                  <a:srgbClr val="EBEBEB"/>
                </a:solidFill>
              </a:rPr>
              <a:t> Erasmus, </a:t>
            </a:r>
            <a:r>
              <a:rPr lang="en-US" sz="4000" dirty="0" err="1">
                <a:solidFill>
                  <a:srgbClr val="EBEBEB"/>
                </a:solidFill>
              </a:rPr>
              <a:t>iedere</a:t>
            </a:r>
            <a:r>
              <a:rPr lang="en-US" sz="4000" dirty="0">
                <a:solidFill>
                  <a:srgbClr val="EBEBEB"/>
                </a:solidFill>
              </a:rPr>
              <a:t> </a:t>
            </a:r>
            <a:r>
              <a:rPr lang="en-US" sz="4000" dirty="0" err="1">
                <a:solidFill>
                  <a:srgbClr val="EBEBEB"/>
                </a:solidFill>
              </a:rPr>
              <a:t>donderdagavond</a:t>
            </a:r>
            <a:endParaRPr lang="en-US" sz="40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02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Afbeelding 4" descr="Afbeelding met binnen, vloer, persoon, venster&#10;&#10;Automatisch gegenereerde beschrijving">
            <a:extLst>
              <a:ext uri="{FF2B5EF4-FFF2-40B4-BE49-F238E27FC236}">
                <a16:creationId xmlns:a16="http://schemas.microsoft.com/office/drawing/2014/main" id="{04A25EA8-5B06-48D8-589A-ED7CA45235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5" r="-1" b="32477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A04697-1A88-3047-B88E-8300D81B4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solidFill>
                  <a:srgbClr val="EBEBEB"/>
                </a:solidFill>
              </a:rPr>
              <a:t>Gezellig</a:t>
            </a:r>
            <a:r>
              <a:rPr lang="en-US" dirty="0">
                <a:solidFill>
                  <a:srgbClr val="EBEBEB"/>
                </a:solidFill>
              </a:rPr>
              <a:t> met </a:t>
            </a:r>
            <a:r>
              <a:rPr lang="en-US" dirty="0" err="1">
                <a:solidFill>
                  <a:srgbClr val="EBEBEB"/>
                </a:solidFill>
              </a:rPr>
              <a:t>elkaar</a:t>
            </a:r>
            <a:r>
              <a:rPr lang="en-US" dirty="0">
                <a:solidFill>
                  <a:srgbClr val="EBEBEB"/>
                </a:solidFill>
              </a:rPr>
              <a:t> </a:t>
            </a:r>
            <a:r>
              <a:rPr lang="en-US" dirty="0" err="1">
                <a:solidFill>
                  <a:srgbClr val="EBEBEB"/>
                </a:solidFill>
              </a:rPr>
              <a:t>spelletjes</a:t>
            </a:r>
            <a:r>
              <a:rPr lang="en-US" dirty="0">
                <a:solidFill>
                  <a:srgbClr val="EBEBEB"/>
                </a:solidFill>
              </a:rPr>
              <a:t> </a:t>
            </a:r>
            <a:r>
              <a:rPr lang="en-US" dirty="0" err="1">
                <a:solidFill>
                  <a:srgbClr val="EBEBEB"/>
                </a:solidFill>
              </a:rPr>
              <a:t>doen</a:t>
            </a:r>
            <a:endParaRPr lang="en-US" dirty="0">
              <a:solidFill>
                <a:srgbClr val="EBEBEB"/>
              </a:solidFill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F448718-7723-26B6-1C23-ED2985454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1552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7B7E6F-D9DD-F185-2566-266466AE1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rgbClr val="EBEBEB"/>
                </a:solidFill>
              </a:rPr>
              <a:t>Voorlees</a:t>
            </a:r>
            <a:r>
              <a:rPr lang="en-US" sz="4800" dirty="0">
                <a:solidFill>
                  <a:srgbClr val="EBEBEB"/>
                </a:solidFill>
              </a:rPr>
              <a:t> lunch met </a:t>
            </a:r>
            <a:r>
              <a:rPr lang="en-US" sz="4800" dirty="0" err="1">
                <a:solidFill>
                  <a:srgbClr val="EBEBEB"/>
                </a:solidFill>
              </a:rPr>
              <a:t>Vonne</a:t>
            </a:r>
            <a:r>
              <a:rPr lang="en-US" sz="4800" dirty="0">
                <a:solidFill>
                  <a:srgbClr val="EBEBEB"/>
                </a:solidFill>
              </a:rPr>
              <a:t> van der Meer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2CEDB7-35EF-F299-3D9A-4E561A08A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73137" y="4588329"/>
            <a:ext cx="3571163" cy="162150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, binnen, muur, persoon&#10;&#10;Automatisch gegenereerde beschrijving">
            <a:extLst>
              <a:ext uri="{FF2B5EF4-FFF2-40B4-BE49-F238E27FC236}">
                <a16:creationId xmlns:a16="http://schemas.microsoft.com/office/drawing/2014/main" id="{982B95A4-D6EC-7159-24BE-3B38FBC3BF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624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62675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572419-8D27-CD33-1BAB-DDB99E50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012" y="1447800"/>
            <a:ext cx="5222325" cy="33295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 dirty="0">
                <a:solidFill>
                  <a:srgbClr val="EBEBEB"/>
                </a:solidFill>
              </a:rPr>
              <a:t>Concert </a:t>
            </a:r>
            <a:br>
              <a:rPr lang="en-US" sz="7200" dirty="0">
                <a:solidFill>
                  <a:srgbClr val="EBEBEB"/>
                </a:solidFill>
              </a:rPr>
            </a:br>
            <a:r>
              <a:rPr lang="en-US" sz="7200" dirty="0">
                <a:solidFill>
                  <a:srgbClr val="EBEBEB"/>
                </a:solidFill>
              </a:rPr>
              <a:t>in de hofkamer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80E79F-0F71-BE13-F367-860FA3C82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2012" y="4777380"/>
            <a:ext cx="5222326" cy="8614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2">
                    <a:lumMod val="40000"/>
                    <a:lumOff val="60000"/>
                  </a:schemeClr>
                </a:solidFill>
              </a:rPr>
              <a:t>Concertje in de hofkamer</a:t>
            </a:r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muur, vloer, binnen, kamer&#10;&#10;Automatisch gegenereerde beschrijving">
            <a:extLst>
              <a:ext uri="{FF2B5EF4-FFF2-40B4-BE49-F238E27FC236}">
                <a16:creationId xmlns:a16="http://schemas.microsoft.com/office/drawing/2014/main" id="{38EC1E38-2CBC-69F0-4131-5C8B4B1DB9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931"/>
          <a:stretch/>
        </p:blipFill>
        <p:spPr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0156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DCAB7E-D64C-740D-CBD7-35788EBA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454964"/>
            <a:ext cx="3339281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 err="1"/>
              <a:t>Iedere</a:t>
            </a:r>
            <a:r>
              <a:rPr lang="en-US" sz="3800" dirty="0"/>
              <a:t> </a:t>
            </a:r>
            <a:r>
              <a:rPr lang="en-US" sz="3800" dirty="0" err="1"/>
              <a:t>zondag</a:t>
            </a:r>
            <a:br>
              <a:rPr lang="en-US" sz="3800" dirty="0"/>
            </a:br>
            <a:r>
              <a:rPr lang="en-US" sz="3800" dirty="0" err="1"/>
              <a:t>avondgebed</a:t>
            </a:r>
            <a:r>
              <a:rPr lang="en-US" sz="3800" dirty="0"/>
              <a:t> </a:t>
            </a:r>
            <a:br>
              <a:rPr lang="en-US" sz="3800" dirty="0"/>
            </a:br>
            <a:r>
              <a:rPr lang="en-US" sz="3800" dirty="0"/>
              <a:t>in de </a:t>
            </a:r>
            <a:r>
              <a:rPr lang="en-US" sz="3800" dirty="0" err="1"/>
              <a:t>kapel</a:t>
            </a:r>
            <a:r>
              <a:rPr lang="en-US" sz="3800" dirty="0"/>
              <a:t>,</a:t>
            </a:r>
            <a:br>
              <a:rPr lang="en-US" sz="3800" dirty="0"/>
            </a:br>
            <a:br>
              <a:rPr lang="en-US" sz="3800" dirty="0"/>
            </a:br>
            <a:r>
              <a:rPr lang="en-US" sz="3800" dirty="0"/>
              <a:t>Advent 2017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07E23AF-A4EF-D375-3429-6E73DC57C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1" y="4763803"/>
            <a:ext cx="3339281" cy="146437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/>
          </a:p>
        </p:txBody>
      </p:sp>
      <p:pic>
        <p:nvPicPr>
          <p:cNvPr id="5" name="Afbeelding 4" descr="Afbeelding met binnen&#10;&#10;Automatisch gegenereerde beschrijving">
            <a:extLst>
              <a:ext uri="{FF2B5EF4-FFF2-40B4-BE49-F238E27FC236}">
                <a16:creationId xmlns:a16="http://schemas.microsoft.com/office/drawing/2014/main" id="{3AB6BBC0-8ABD-E395-6364-5D974EA83F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r="2413" b="-2"/>
          <a:stretch/>
        </p:blipFill>
        <p:spPr>
          <a:xfrm rot="5400000">
            <a:off x="4984341" y="-349659"/>
            <a:ext cx="6858000" cy="755731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FEFF673-A9DE-416D-A04E-1D5090454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5440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lendar&#10;&#10;Description automatically generated">
            <a:extLst>
              <a:ext uri="{FF2B5EF4-FFF2-40B4-BE49-F238E27FC236}">
                <a16:creationId xmlns:a16="http://schemas.microsoft.com/office/drawing/2014/main" id="{7BE9CAA7-316D-9B29-36F7-9C0B05AD9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44" b="118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64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04C12B-7C8E-9E2F-058C-57FB7503D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9" y="1447800"/>
            <a:ext cx="334245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ZID theater </a:t>
            </a:r>
            <a:r>
              <a:rPr lang="en-US" dirty="0" err="1"/>
              <a:t>Verhalen</a:t>
            </a:r>
            <a:r>
              <a:rPr lang="en-US" dirty="0"/>
              <a:t> </a:t>
            </a:r>
            <a:r>
              <a:rPr lang="en-US" dirty="0" err="1"/>
              <a:t>vertellen</a:t>
            </a:r>
            <a:r>
              <a:rPr lang="en-US" dirty="0"/>
              <a:t> </a:t>
            </a:r>
            <a:r>
              <a:rPr lang="en-US" dirty="0" err="1"/>
              <a:t>Voorjaar</a:t>
            </a:r>
            <a:r>
              <a:rPr lang="en-US" dirty="0"/>
              <a:t> 2018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B98755-A718-B0E7-82C9-BEA78EFFC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1839" y="4777379"/>
            <a:ext cx="3342459" cy="14710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dirty="0"/>
          </a:p>
        </p:txBody>
      </p:sp>
      <p:pic>
        <p:nvPicPr>
          <p:cNvPr id="5" name="Afbeelding 4" descr="Afbeelding met persoon, buiten, groep, mensen&#10;&#10;Automatisch gegenereerde beschrijving">
            <a:extLst>
              <a:ext uri="{FF2B5EF4-FFF2-40B4-BE49-F238E27FC236}">
                <a16:creationId xmlns:a16="http://schemas.microsoft.com/office/drawing/2014/main" id="{DA4CEA98-D0A1-DB30-3349-F61A620937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17192"/>
          <a:stretch/>
        </p:blipFill>
        <p:spPr>
          <a:xfrm>
            <a:off x="607848" y="609601"/>
            <a:ext cx="341980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Afbeelding 6" descr="Afbeelding met boom, buiten, fiets, park&#10;&#10;Automatisch gegenereerde beschrijving">
            <a:extLst>
              <a:ext uri="{FF2B5EF4-FFF2-40B4-BE49-F238E27FC236}">
                <a16:creationId xmlns:a16="http://schemas.microsoft.com/office/drawing/2014/main" id="{AD574E5B-0585-8733-6B52-28922CDAF0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r="2626"/>
          <a:stretch/>
        </p:blipFill>
        <p:spPr>
          <a:xfrm>
            <a:off x="4139714" y="609601"/>
            <a:ext cx="341442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0326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04C12B-7C8E-9E2F-058C-57FB7503D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6063" cy="118998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err="1"/>
              <a:t>Heerlijk</a:t>
            </a:r>
            <a:r>
              <a:rPr lang="en-US" dirty="0"/>
              <a:t> </a:t>
            </a:r>
            <a:r>
              <a:rPr lang="en-US" dirty="0" err="1"/>
              <a:t>kanoën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vissen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in de </a:t>
            </a:r>
            <a:r>
              <a:rPr lang="en-US" dirty="0" err="1"/>
              <a:t>Erasmusgracht</a:t>
            </a:r>
            <a:r>
              <a:rPr lang="en-US" dirty="0"/>
              <a:t>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B98755-A718-B0E7-82C9-BEA78EFFC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458" y="5740494"/>
            <a:ext cx="9186063" cy="50790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A3C55CBE-F5DC-951C-14B0-483CE90838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54" b="-1"/>
          <a:stretch/>
        </p:blipFill>
        <p:spPr>
          <a:xfrm rot="5400000">
            <a:off x="550191" y="725347"/>
            <a:ext cx="3602736" cy="34322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Afbeelding 6" descr="Afbeelding met buiten, outdoor-object&#10;&#10;Automatisch gegenereerde beschrijving">
            <a:extLst>
              <a:ext uri="{FF2B5EF4-FFF2-40B4-BE49-F238E27FC236}">
                <a16:creationId xmlns:a16="http://schemas.microsoft.com/office/drawing/2014/main" id="{CB26588C-637D-02EB-1D9B-B4778C37B4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7" r="56386" b="1"/>
          <a:stretch/>
        </p:blipFill>
        <p:spPr>
          <a:xfrm rot="5400000">
            <a:off x="5216220" y="-362484"/>
            <a:ext cx="3602736" cy="56078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751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04C12B-7C8E-9E2F-058C-57FB7503D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6063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Bierproeverij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lekker </a:t>
            </a:r>
            <a:r>
              <a:rPr lang="en-US" dirty="0" err="1"/>
              <a:t>samen</a:t>
            </a:r>
            <a:r>
              <a:rPr lang="en-US" dirty="0"/>
              <a:t> eten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B98755-A718-B0E7-82C9-BEA78EFFC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458" y="5740494"/>
            <a:ext cx="9186063" cy="50790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Afbeelding 4" descr="Afbeelding met binnen, muur, venster, versierd&#10;&#10;Automatisch gegenereerde beschrijving">
            <a:extLst>
              <a:ext uri="{FF2B5EF4-FFF2-40B4-BE49-F238E27FC236}">
                <a16:creationId xmlns:a16="http://schemas.microsoft.com/office/drawing/2014/main" id="{4FACC098-3380-85BD-F4F3-EBA94A39F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0" r="54981" b="-1"/>
          <a:stretch/>
        </p:blipFill>
        <p:spPr>
          <a:xfrm rot="5400000">
            <a:off x="1635583" y="-360045"/>
            <a:ext cx="3602736" cy="56029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B651D22-4944-A5CF-54BE-E47BDA2E60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" r="35543" b="-1"/>
          <a:stretch/>
        </p:blipFill>
        <p:spPr>
          <a:xfrm rot="5400000">
            <a:off x="6304053" y="725347"/>
            <a:ext cx="3602736" cy="34322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664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04C12B-7C8E-9E2F-058C-57FB7503D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1185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/>
              <a:t>Ontspanning en inspanning</a:t>
            </a:r>
            <a:br>
              <a:rPr lang="en-US" sz="3800"/>
            </a:br>
            <a:r>
              <a:rPr lang="en-US" sz="3800"/>
              <a:t>in de Augustana-hof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B98755-A718-B0E7-82C9-BEA78EFFC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458" y="5740494"/>
            <a:ext cx="9181185" cy="50790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Afbeelding 4" descr="Afbeelding met persoon, binnen, oefentoestel, barbell&#10;&#10;Automatisch gegenereerde beschrijving">
            <a:extLst>
              <a:ext uri="{FF2B5EF4-FFF2-40B4-BE49-F238E27FC236}">
                <a16:creationId xmlns:a16="http://schemas.microsoft.com/office/drawing/2014/main" id="{79775ADB-2742-BBBE-B41D-B6B617B2E5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7370" y="1428178"/>
            <a:ext cx="3602736" cy="20265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7E01692-3AB1-CBFF-35B0-4ABEA997C5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5667" y="1425130"/>
            <a:ext cx="3602736" cy="20265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385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oom, buiten, huis">
            <a:extLst>
              <a:ext uri="{FF2B5EF4-FFF2-40B4-BE49-F238E27FC236}">
                <a16:creationId xmlns:a16="http://schemas.microsoft.com/office/drawing/2014/main" id="{1C8D7C75-BCA7-D8F3-3492-ED87EF6A5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" b="136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61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EEADD3-CB1F-21ED-2B39-326DAF9C8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1185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Muziek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wandelen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A6AEEC-FAFB-B6BD-5933-A8A75AA18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458" y="5740494"/>
            <a:ext cx="9181185" cy="50790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Afbeelding 4" descr="Afbeelding met binnen&#10;&#10;Automatisch gegenereerde beschrijving">
            <a:extLst>
              <a:ext uri="{FF2B5EF4-FFF2-40B4-BE49-F238E27FC236}">
                <a16:creationId xmlns:a16="http://schemas.microsoft.com/office/drawing/2014/main" id="{396B3253-2596-CCD8-6092-994CFDA755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7370" y="1428178"/>
            <a:ext cx="3602736" cy="20265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5B9ACA92-EE44-038C-F12E-7B2A48DC41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5667" y="1087373"/>
            <a:ext cx="3602736" cy="27020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874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82D272-0EAE-4AF1-BD87-D47288C4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1185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Oogsten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de </a:t>
            </a:r>
            <a:r>
              <a:rPr lang="en-US" dirty="0" err="1"/>
              <a:t>hoftuin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91381A-5D46-5EAD-4696-6672D5245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458" y="5740494"/>
            <a:ext cx="9181185" cy="50790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Afbeelding 4" descr="Afbeelding met persoon, gras, buiten, staand&#10;&#10;Automatisch gegenereerde beschrijving">
            <a:extLst>
              <a:ext uri="{FF2B5EF4-FFF2-40B4-BE49-F238E27FC236}">
                <a16:creationId xmlns:a16="http://schemas.microsoft.com/office/drawing/2014/main" id="{007205A8-65EA-BEF3-DEC1-41CE208A30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12" y="640080"/>
            <a:ext cx="2702052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C83409A2-3036-ECB0-5A59-1B11F80178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5667" y="1087373"/>
            <a:ext cx="3602736" cy="27020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252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E67CEA-B33F-957D-A44D-039B5DF3A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9" y="1447800"/>
            <a:ext cx="334245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Inzet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buurt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0E3E7A-9DF6-DC9E-11BF-0B666B94F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1839" y="4777379"/>
            <a:ext cx="3342459" cy="14710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/>
          </a:p>
        </p:txBody>
      </p:sp>
      <p:pic>
        <p:nvPicPr>
          <p:cNvPr id="5" name="Afbeelding 4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E7B2531D-9F81-611E-9684-1A6AB057C1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6"/>
          <a:stretch/>
        </p:blipFill>
        <p:spPr>
          <a:xfrm rot="5400000">
            <a:off x="-501648" y="1719097"/>
            <a:ext cx="5638797" cy="34198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Afbeelding 6" descr="Afbeelding met tekst, gebouw, baksteen&#10;&#10;Automatisch gegenereerde beschrijving">
            <a:extLst>
              <a:ext uri="{FF2B5EF4-FFF2-40B4-BE49-F238E27FC236}">
                <a16:creationId xmlns:a16="http://schemas.microsoft.com/office/drawing/2014/main" id="{BF38A245-DEAF-AA42-C7AD-34F00F6E36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4" b="-1"/>
          <a:stretch/>
        </p:blipFill>
        <p:spPr>
          <a:xfrm rot="5400000">
            <a:off x="3027527" y="1721787"/>
            <a:ext cx="5638797" cy="3414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5678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781009-01D3-0165-79C2-37C8AFF8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De </a:t>
            </a:r>
            <a:r>
              <a:rPr lang="en-US" dirty="0" err="1">
                <a:solidFill>
                  <a:srgbClr val="EBEBEB"/>
                </a:solidFill>
              </a:rPr>
              <a:t>eerste</a:t>
            </a:r>
            <a:r>
              <a:rPr lang="en-US" dirty="0">
                <a:solidFill>
                  <a:srgbClr val="EBEBEB"/>
                </a:solidFill>
              </a:rPr>
              <a:t> </a:t>
            </a:r>
            <a:r>
              <a:rPr lang="en-US" dirty="0" err="1">
                <a:solidFill>
                  <a:srgbClr val="EBEBEB"/>
                </a:solidFill>
              </a:rPr>
              <a:t>verjaardag</a:t>
            </a:r>
            <a:r>
              <a:rPr lang="en-US" dirty="0">
                <a:solidFill>
                  <a:srgbClr val="EBEBEB"/>
                </a:solidFill>
              </a:rPr>
              <a:t> </a:t>
            </a:r>
            <a:br>
              <a:rPr lang="en-US" dirty="0">
                <a:solidFill>
                  <a:srgbClr val="EBEBEB"/>
                </a:solidFill>
              </a:rPr>
            </a:br>
            <a:r>
              <a:rPr lang="en-US" dirty="0">
                <a:solidFill>
                  <a:srgbClr val="EBEBEB"/>
                </a:solidFill>
              </a:rPr>
              <a:t>in 2018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E23057-14C9-5AF8-8FE1-E641A8587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73137" y="4588329"/>
            <a:ext cx="3571163" cy="162150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3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persoon, poseren, binnen, plafond&#10;&#10;Automatisch gegenereerde beschrijving">
            <a:extLst>
              <a:ext uri="{FF2B5EF4-FFF2-40B4-BE49-F238E27FC236}">
                <a16:creationId xmlns:a16="http://schemas.microsoft.com/office/drawing/2014/main" id="{1549A559-F08D-62E8-4CBD-17D9A64BDD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" r="9272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36632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D9BEEB-29F9-568D-CD69-830DE122D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9" y="1447800"/>
            <a:ext cx="3342459" cy="33295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 err="1"/>
              <a:t>Onze</a:t>
            </a:r>
            <a:r>
              <a:rPr lang="en-US" sz="4400" dirty="0"/>
              <a:t> held Marian </a:t>
            </a:r>
            <a:r>
              <a:rPr lang="en-US" sz="4400" dirty="0" err="1"/>
              <a:t>redde</a:t>
            </a:r>
            <a:r>
              <a:rPr lang="en-US" sz="4400" dirty="0"/>
              <a:t> </a:t>
            </a:r>
            <a:r>
              <a:rPr lang="en-US" sz="4400" dirty="0" err="1"/>
              <a:t>een</a:t>
            </a:r>
            <a:r>
              <a:rPr lang="en-US" sz="4400" dirty="0"/>
              <a:t> Zwaan </a:t>
            </a:r>
            <a:r>
              <a:rPr lang="en-US" sz="4400" dirty="0" err="1"/>
              <a:t>uit</a:t>
            </a:r>
            <a:r>
              <a:rPr lang="en-US" sz="4400" dirty="0"/>
              <a:t> de </a:t>
            </a:r>
            <a:r>
              <a:rPr lang="en-US" sz="4400" dirty="0" err="1"/>
              <a:t>gracht</a:t>
            </a:r>
            <a:endParaRPr lang="en-US" sz="44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4E62674-ED50-8EA6-D568-007E2219B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1839" y="4777379"/>
            <a:ext cx="3342459" cy="14710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/>
          </a:p>
        </p:txBody>
      </p:sp>
      <p:pic>
        <p:nvPicPr>
          <p:cNvPr id="5" name="Afbeelding 4" descr="Afbeelding met tekst, teken, fotolijstje&#10;&#10;Automatisch gegenereerde beschrijving">
            <a:extLst>
              <a:ext uri="{FF2B5EF4-FFF2-40B4-BE49-F238E27FC236}">
                <a16:creationId xmlns:a16="http://schemas.microsoft.com/office/drawing/2014/main" id="{0725F082-B127-422F-38B8-6D8365421E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5" r="29746" b="-2"/>
          <a:stretch/>
        </p:blipFill>
        <p:spPr>
          <a:xfrm>
            <a:off x="607848" y="609601"/>
            <a:ext cx="341980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0313395-E25C-A04F-218A-0301838E39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4" b="-1"/>
          <a:stretch/>
        </p:blipFill>
        <p:spPr>
          <a:xfrm rot="5400000">
            <a:off x="3027527" y="1721787"/>
            <a:ext cx="5638797" cy="3414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5304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ABFFE4-3AF9-58AC-9516-E88E27FA2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De </a:t>
            </a:r>
            <a:r>
              <a:rPr lang="en-US" sz="31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familie</a:t>
            </a:r>
            <a:r>
              <a:rPr lang="en-US" sz="31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Singh </a:t>
            </a:r>
            <a:r>
              <a:rPr lang="en-US" sz="31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komt</a:t>
            </a:r>
            <a:r>
              <a:rPr lang="en-US" sz="31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regelmatig</a:t>
            </a:r>
            <a:r>
              <a:rPr lang="en-US" sz="31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koffiedrinken</a:t>
            </a:r>
            <a:r>
              <a:rPr lang="en-US" sz="31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op </a:t>
            </a:r>
            <a:r>
              <a:rPr lang="en-US" sz="31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donderdag</a:t>
            </a:r>
            <a:r>
              <a:rPr lang="en-US" sz="31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-morgen</a:t>
            </a:r>
            <a:b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US" sz="4800" dirty="0">
                <a:solidFill>
                  <a:srgbClr val="EBEBEB"/>
                </a:solidFill>
              </a:rPr>
              <a:t>.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E98698-3356-DA37-E778-DC4CF74BE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73137" y="4588329"/>
            <a:ext cx="3571163" cy="162150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3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binnen, persoon, venster, maaltijd&#10;&#10;Automatisch gegenereerde beschrijving">
            <a:extLst>
              <a:ext uri="{FF2B5EF4-FFF2-40B4-BE49-F238E27FC236}">
                <a16:creationId xmlns:a16="http://schemas.microsoft.com/office/drawing/2014/main" id="{51D15F59-D9C9-4255-A588-CEC1F48534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8" r="-1" b="16083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9915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F32CF1-CB08-8E3F-DD16-69DE7EDA4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454964"/>
            <a:ext cx="3339281" cy="330884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ïnteresse</a:t>
            </a:r>
            <a:br>
              <a:rPr lang="en-US" dirty="0"/>
            </a:br>
            <a:r>
              <a:rPr lang="en-US" dirty="0"/>
              <a:t>in de </a:t>
            </a:r>
            <a:r>
              <a:rPr lang="en-US" dirty="0" err="1"/>
              <a:t>hof</a:t>
            </a:r>
            <a:br>
              <a:rPr lang="en-US" dirty="0"/>
            </a:b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239E0E-FF72-9A3A-9B69-44D7A26D3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1" y="4763803"/>
            <a:ext cx="3339281" cy="146437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dirty="0"/>
          </a:p>
        </p:txBody>
      </p:sp>
      <p:pic>
        <p:nvPicPr>
          <p:cNvPr id="7" name="Afbeelding 6" descr="Afbeelding met gras, buiten, kind, klein&#10;&#10;Automatisch gegenereerde beschrijving">
            <a:extLst>
              <a:ext uri="{FF2B5EF4-FFF2-40B4-BE49-F238E27FC236}">
                <a16:creationId xmlns:a16="http://schemas.microsoft.com/office/drawing/2014/main" id="{9C793279-1C58-9725-CDC5-AAF4F051D1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" r="-2" b="-2"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FEFF673-A9DE-416D-A04E-1D5090454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46956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C5DC08-A504-18AF-84D9-9C273EBC7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9" y="1447800"/>
            <a:ext cx="334245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We </a:t>
            </a:r>
            <a:r>
              <a:rPr lang="en-US" dirty="0" err="1"/>
              <a:t>vieren</a:t>
            </a:r>
            <a:r>
              <a:rPr lang="en-US" dirty="0"/>
              <a:t> Sinterklaas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Kerst</a:t>
            </a:r>
            <a:br>
              <a:rPr lang="en-US" dirty="0"/>
            </a:b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77ACDC-2B28-420A-4F3E-947410BB3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1839" y="4777379"/>
            <a:ext cx="3342459" cy="14710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dirty="0"/>
          </a:p>
        </p:txBody>
      </p:sp>
      <p:pic>
        <p:nvPicPr>
          <p:cNvPr id="5" name="Afbeelding 4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B7802791-21B6-2CD5-BFDC-FC11CCD50F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7" r="35130"/>
          <a:stretch/>
        </p:blipFill>
        <p:spPr>
          <a:xfrm>
            <a:off x="607848" y="609601"/>
            <a:ext cx="341980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Afbeelding 6" descr="Afbeelding met muur, binnen&#10;&#10;Automatisch gegenereerde beschrijving">
            <a:extLst>
              <a:ext uri="{FF2B5EF4-FFF2-40B4-BE49-F238E27FC236}">
                <a16:creationId xmlns:a16="http://schemas.microsoft.com/office/drawing/2014/main" id="{87441DF5-B3E1-2223-57D1-C9501DBBF5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4" b="-1"/>
          <a:stretch/>
        </p:blipFill>
        <p:spPr>
          <a:xfrm rot="5400000">
            <a:off x="3027527" y="1721787"/>
            <a:ext cx="5638797" cy="3414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7464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ECAC88-0F6D-153E-3419-3DD9E6F40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829" y="1447800"/>
            <a:ext cx="439782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traden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op</a:t>
            </a:r>
            <a:b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 de </a:t>
            </a:r>
            <a:b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Stads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</a:t>
            </a:r>
            <a:b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schouwburg</a:t>
            </a:r>
            <a:endParaRPr lang="en-US" b="0" i="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4AABF2-F31C-1E69-1567-F7B43F5CC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3829" y="4777380"/>
            <a:ext cx="4397828" cy="86142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9" name="Afbeelding 8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E3C8DA68-32BC-DC2B-E9F3-DDE0447598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063" y="1864416"/>
            <a:ext cx="5562139" cy="312870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67178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Afbeelding 4" descr="Afbeelding met gras, buiten, gebouw, huis&#10;&#10;Automatisch gegenereerde beschrijving">
            <a:extLst>
              <a:ext uri="{FF2B5EF4-FFF2-40B4-BE49-F238E27FC236}">
                <a16:creationId xmlns:a16="http://schemas.microsoft.com/office/drawing/2014/main" id="{63B5F036-EEFE-94EE-279D-7F26B17BF8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0" r="-1" b="27236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6FC933-945C-16F4-3F10-8797569E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5"/>
            <a:ext cx="10407602" cy="131785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800" dirty="0">
                <a:solidFill>
                  <a:srgbClr val="EBEBEB"/>
                </a:solidFill>
              </a:rPr>
            </a:br>
            <a:br>
              <a:rPr lang="en-US" sz="4800" dirty="0">
                <a:solidFill>
                  <a:srgbClr val="EBEBEB"/>
                </a:solidFill>
              </a:rPr>
            </a:br>
            <a:r>
              <a:rPr lang="en-US" sz="4400" dirty="0">
                <a:solidFill>
                  <a:srgbClr val="EBEBEB"/>
                </a:solidFill>
              </a:rPr>
              <a:t>De </a:t>
            </a:r>
            <a:r>
              <a:rPr lang="en-US" sz="4400" dirty="0" err="1">
                <a:solidFill>
                  <a:srgbClr val="EBEBEB"/>
                </a:solidFill>
              </a:rPr>
              <a:t>stiltetuin</a:t>
            </a:r>
            <a:r>
              <a:rPr lang="en-US" sz="4400" dirty="0">
                <a:solidFill>
                  <a:srgbClr val="EBEBEB"/>
                </a:solidFill>
              </a:rPr>
              <a:t> </a:t>
            </a:r>
            <a:r>
              <a:rPr lang="en-US" sz="4400" dirty="0" err="1">
                <a:solidFill>
                  <a:srgbClr val="EBEBEB"/>
                </a:solidFill>
              </a:rPr>
              <a:t>bij</a:t>
            </a:r>
            <a:r>
              <a:rPr lang="en-US" sz="4400" dirty="0">
                <a:solidFill>
                  <a:srgbClr val="EBEBEB"/>
                </a:solidFill>
              </a:rPr>
              <a:t> de Augustanahof, </a:t>
            </a:r>
            <a:br>
              <a:rPr lang="en-US" sz="4400" dirty="0">
                <a:solidFill>
                  <a:srgbClr val="EBEBEB"/>
                </a:solidFill>
              </a:rPr>
            </a:br>
            <a:r>
              <a:rPr lang="en-US" sz="4400" dirty="0" err="1">
                <a:solidFill>
                  <a:srgbClr val="EBEBEB"/>
                </a:solidFill>
              </a:rPr>
              <a:t>een</a:t>
            </a:r>
            <a:r>
              <a:rPr lang="en-US" sz="4400" dirty="0">
                <a:solidFill>
                  <a:srgbClr val="EBEBEB"/>
                </a:solidFill>
              </a:rPr>
              <a:t> </a:t>
            </a:r>
            <a:r>
              <a:rPr lang="en-US" sz="4400" dirty="0" err="1">
                <a:solidFill>
                  <a:srgbClr val="EBEBEB"/>
                </a:solidFill>
              </a:rPr>
              <a:t>klein</a:t>
            </a:r>
            <a:r>
              <a:rPr lang="en-US" sz="4400" dirty="0">
                <a:solidFill>
                  <a:srgbClr val="EBEBEB"/>
                </a:solidFill>
              </a:rPr>
              <a:t> </a:t>
            </a:r>
            <a:r>
              <a:rPr lang="en-US" sz="4400" dirty="0" err="1">
                <a:solidFill>
                  <a:srgbClr val="EBEBEB"/>
                </a:solidFill>
              </a:rPr>
              <a:t>paradijsje</a:t>
            </a:r>
            <a:endParaRPr lang="en-US" sz="4400" dirty="0">
              <a:solidFill>
                <a:srgbClr val="EBEBEB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189EEB-EF3D-466B-0CD9-536AE863C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917" y="5722374"/>
            <a:ext cx="10407602" cy="48792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03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A97B6C9-6484-6B80-E7E7-A58377AC25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88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C33B3C-93B4-C211-FA43-2468EAB17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9" y="1447800"/>
            <a:ext cx="334245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 err="1"/>
              <a:t>Pasen</a:t>
            </a:r>
            <a:r>
              <a:rPr lang="en-US" sz="4200" dirty="0"/>
              <a:t> </a:t>
            </a:r>
            <a:r>
              <a:rPr lang="en-US" sz="4200" dirty="0" err="1"/>
              <a:t>en</a:t>
            </a:r>
            <a:r>
              <a:rPr lang="en-US" sz="4200" dirty="0"/>
              <a:t> Koningsdag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B470CD-CFA4-4915-7671-9D0BA04F5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1839" y="4777379"/>
            <a:ext cx="3342459" cy="14710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/>
          </a:p>
        </p:txBody>
      </p:sp>
      <p:pic>
        <p:nvPicPr>
          <p:cNvPr id="7" name="Afbeelding 6" descr="Afbeelding met binnen, plafond, eettafel, restaurant&#10;&#10;Automatisch gegenereerde beschrijving">
            <a:extLst>
              <a:ext uri="{FF2B5EF4-FFF2-40B4-BE49-F238E27FC236}">
                <a16:creationId xmlns:a16="http://schemas.microsoft.com/office/drawing/2014/main" id="{FAA767E6-C400-35E4-F8DA-5B1E1A4878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2" r="3" b="3"/>
          <a:stretch/>
        </p:blipFill>
        <p:spPr>
          <a:xfrm>
            <a:off x="4207097" y="656223"/>
            <a:ext cx="341980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Afbeelding 4" descr="Afbeelding met buiten, grond, trottoir, baksteen&#10;&#10;Automatisch gegenereerde beschrijving">
            <a:extLst>
              <a:ext uri="{FF2B5EF4-FFF2-40B4-BE49-F238E27FC236}">
                <a16:creationId xmlns:a16="http://schemas.microsoft.com/office/drawing/2014/main" id="{6D67D582-D9F6-E996-0260-71AF4D1C7C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169"/>
          <a:stretch/>
        </p:blipFill>
        <p:spPr>
          <a:xfrm>
            <a:off x="555199" y="609601"/>
            <a:ext cx="341442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328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642D34-2B68-494D-F934-58C43D562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18BD33-6B6F-364F-77C8-A1BF88D947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water, buiten, boom, boot&#10;&#10;Automatisch gegenereerde beschrijving">
            <a:extLst>
              <a:ext uri="{FF2B5EF4-FFF2-40B4-BE49-F238E27FC236}">
                <a16:creationId xmlns:a16="http://schemas.microsoft.com/office/drawing/2014/main" id="{F1107FDD-BC37-E373-CAB0-E920AEDAE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59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FCD5A2-6622-B1B9-6D62-94782EE5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7" y="1454963"/>
            <a:ext cx="3342462" cy="33083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/>
              <a:t>In 2019 was de </a:t>
            </a:r>
            <a:r>
              <a:rPr lang="en-US" sz="4400" dirty="0" err="1"/>
              <a:t>hof</a:t>
            </a:r>
            <a:r>
              <a:rPr lang="en-US" sz="4400" dirty="0"/>
              <a:t> </a:t>
            </a:r>
            <a:r>
              <a:rPr lang="en-US" sz="4400" dirty="0" err="1"/>
              <a:t>een</a:t>
            </a:r>
            <a:r>
              <a:rPr lang="en-US" sz="4400" dirty="0"/>
              <a:t> </a:t>
            </a:r>
            <a:r>
              <a:rPr lang="en-US" sz="4400" dirty="0" err="1"/>
              <a:t>trouwlocatie</a:t>
            </a:r>
            <a:r>
              <a:rPr lang="en-US" sz="4400" dirty="0"/>
              <a:t> </a:t>
            </a:r>
            <a:r>
              <a:rPr lang="en-US" sz="4400" dirty="0" err="1"/>
              <a:t>voor</a:t>
            </a:r>
            <a:r>
              <a:rPr lang="en-US" sz="4400" dirty="0"/>
              <a:t> Arjan </a:t>
            </a:r>
            <a:r>
              <a:rPr lang="en-US" sz="4400" dirty="0" err="1"/>
              <a:t>en</a:t>
            </a:r>
            <a:r>
              <a:rPr lang="en-US" sz="4400" dirty="0"/>
              <a:t> </a:t>
            </a:r>
            <a:r>
              <a:rPr lang="en-US" sz="4400" dirty="0" err="1"/>
              <a:t>Daniëlle</a:t>
            </a:r>
            <a:endParaRPr lang="en-US" sz="44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AC5092-D0F8-3D32-2DFD-67F298C8B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1837" y="4763342"/>
            <a:ext cx="3342462" cy="148505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/>
          </a:p>
        </p:txBody>
      </p:sp>
      <p:pic>
        <p:nvPicPr>
          <p:cNvPr id="5" name="Afbeelding 4" descr="Afbeelding met binnen, muur&#10;&#10;Automatisch gegenereerde beschrijving">
            <a:extLst>
              <a:ext uri="{FF2B5EF4-FFF2-40B4-BE49-F238E27FC236}">
                <a16:creationId xmlns:a16="http://schemas.microsoft.com/office/drawing/2014/main" id="{3F1C2C67-61C8-A7FF-4614-FB140BA600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16" b="-1"/>
          <a:stretch/>
        </p:blipFill>
        <p:spPr>
          <a:xfrm rot="5400000">
            <a:off x="1261593" y="-44144"/>
            <a:ext cx="5638797" cy="69462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7734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2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3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4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5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598D12-580A-A7C7-D3DB-EFC29E15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829" y="1447800"/>
            <a:ext cx="439782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Het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boeken-kastje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voor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buurt</a:t>
            </a:r>
            <a:endParaRPr lang="en-US" b="0" i="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E83482-E216-363A-3738-19E4A252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3829" y="4777380"/>
            <a:ext cx="4397828" cy="86142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Afbeelding 4" descr="Afbeelding met boom&#10;&#10;Automatisch gegenereerde beschrijving">
            <a:extLst>
              <a:ext uri="{FF2B5EF4-FFF2-40B4-BE49-F238E27FC236}">
                <a16:creationId xmlns:a16="http://schemas.microsoft.com/office/drawing/2014/main" id="{8387A78E-524A-1C31-90B0-747D5073BE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063" y="1342965"/>
            <a:ext cx="5562139" cy="41716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02766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F17CC4-30B0-1961-11CE-0D4BDA97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7" y="1454963"/>
            <a:ext cx="3342462" cy="3308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/>
              <a:t>De tweede verjaardag in 2019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EC91DE-864D-AED7-A1FF-BE3340906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1837" y="4763342"/>
            <a:ext cx="3342462" cy="148505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dirty="0"/>
          </a:p>
        </p:txBody>
      </p:sp>
      <p:pic>
        <p:nvPicPr>
          <p:cNvPr id="7" name="Afbeelding 6" descr="Afbeelding met persoon, poseren, staand, groep&#10;&#10;Automatisch gegenereerde beschrijving">
            <a:extLst>
              <a:ext uri="{FF2B5EF4-FFF2-40B4-BE49-F238E27FC236}">
                <a16:creationId xmlns:a16="http://schemas.microsoft.com/office/drawing/2014/main" id="{141E338E-C2BB-E04F-69D6-CA4357FD91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9" b="2"/>
          <a:stretch/>
        </p:blipFill>
        <p:spPr>
          <a:xfrm>
            <a:off x="607848" y="609601"/>
            <a:ext cx="6946288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174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100283-A4FE-AE79-3C94-C1A0CB2C9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D471D39-7E19-BA7D-8ACF-BE0E7A1DBA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binnen&#10;&#10;Automatisch gegenereerde beschrijving">
            <a:extLst>
              <a:ext uri="{FF2B5EF4-FFF2-40B4-BE49-F238E27FC236}">
                <a16:creationId xmlns:a16="http://schemas.microsoft.com/office/drawing/2014/main" id="{18C58C56-1CD0-3B55-554E-F01515A3CC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565" y="857250"/>
            <a:ext cx="6858000" cy="5143500"/>
          </a:xfrm>
          <a:prstGeom prst="rect">
            <a:avLst/>
          </a:prstGeom>
        </p:spPr>
      </p:pic>
      <p:pic>
        <p:nvPicPr>
          <p:cNvPr id="7" name="Afbeelding 6" descr="Afbeelding met tafel, houten, binnen, bloem&#10;&#10;Automatisch gegenereerde beschrijving">
            <a:extLst>
              <a:ext uri="{FF2B5EF4-FFF2-40B4-BE49-F238E27FC236}">
                <a16:creationId xmlns:a16="http://schemas.microsoft.com/office/drawing/2014/main" id="{932B5005-33A8-4734-F967-B7F7B94075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120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02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B4E548-4FBB-F211-209E-F31EE56D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9" y="1447800"/>
            <a:ext cx="3342459" cy="33295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Het </a:t>
            </a:r>
            <a:r>
              <a:rPr lang="en-US" dirty="0" err="1"/>
              <a:t>hofuitje</a:t>
            </a:r>
            <a:r>
              <a:rPr lang="en-US" dirty="0"/>
              <a:t>  in </a:t>
            </a:r>
            <a:r>
              <a:rPr lang="en-US" dirty="0" err="1"/>
              <a:t>november</a:t>
            </a:r>
            <a:r>
              <a:rPr lang="en-US" dirty="0"/>
              <a:t> 2019 in het Maarten </a:t>
            </a:r>
            <a:br>
              <a:rPr lang="en-US" dirty="0"/>
            </a:br>
            <a:r>
              <a:rPr lang="en-US" dirty="0"/>
              <a:t>Luther Museum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630DD6-5F22-E66A-608F-16F07B4A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1839" y="4777379"/>
            <a:ext cx="3342459" cy="14710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/>
          </a:p>
        </p:txBody>
      </p:sp>
      <p:pic>
        <p:nvPicPr>
          <p:cNvPr id="7" name="Afbeelding 6" descr="Afbeelding met rommelig&#10;&#10;Automatisch gegenereerde beschrijving">
            <a:extLst>
              <a:ext uri="{FF2B5EF4-FFF2-40B4-BE49-F238E27FC236}">
                <a16:creationId xmlns:a16="http://schemas.microsoft.com/office/drawing/2014/main" id="{A0E6E98D-79B6-AEBC-9F69-91F966E7C8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6"/>
          <a:stretch/>
        </p:blipFill>
        <p:spPr>
          <a:xfrm rot="5400000">
            <a:off x="-501648" y="1719097"/>
            <a:ext cx="5638797" cy="34198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Afbeelding 4" descr="Afbeelding met persoon, gevuld, winkel&#10;&#10;Automatisch gegenereerde beschrijving">
            <a:extLst>
              <a:ext uri="{FF2B5EF4-FFF2-40B4-BE49-F238E27FC236}">
                <a16:creationId xmlns:a16="http://schemas.microsoft.com/office/drawing/2014/main" id="{E68BE25E-8508-22A8-4BFC-DB38649AB7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4"/>
          <a:stretch/>
        </p:blipFill>
        <p:spPr>
          <a:xfrm rot="5400000">
            <a:off x="3027527" y="1721787"/>
            <a:ext cx="5638797" cy="3414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860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418D20-3BE4-BB64-3963-2C1850B89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9" y="1447800"/>
            <a:ext cx="334245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Januari</a:t>
            </a:r>
            <a:r>
              <a:rPr lang="en-US" dirty="0"/>
              <a:t> 2020</a:t>
            </a:r>
            <a:br>
              <a:rPr lang="en-US" dirty="0"/>
            </a:br>
            <a:r>
              <a:rPr lang="en-US" dirty="0" err="1"/>
              <a:t>afscheid</a:t>
            </a:r>
            <a:r>
              <a:rPr lang="en-US" dirty="0"/>
              <a:t> van Marian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CFDB98C-ADD7-5E06-113B-9ACD0FCE9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1839" y="4777379"/>
            <a:ext cx="3342459" cy="14710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/>
          </a:p>
        </p:txBody>
      </p:sp>
      <p:pic>
        <p:nvPicPr>
          <p:cNvPr id="5" name="Afbeelding 4" descr="Afbeelding met tekst, bureau&#10;&#10;Automatisch gegenereerde beschrijving">
            <a:extLst>
              <a:ext uri="{FF2B5EF4-FFF2-40B4-BE49-F238E27FC236}">
                <a16:creationId xmlns:a16="http://schemas.microsoft.com/office/drawing/2014/main" id="{C8C11423-77B9-6AB2-ADB0-73239F9F11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6"/>
          <a:stretch/>
        </p:blipFill>
        <p:spPr>
          <a:xfrm rot="5400000">
            <a:off x="-501648" y="1719097"/>
            <a:ext cx="5638797" cy="34198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Afbeelding 6" descr="Afbeelding met auto, persoon, schotel&#10;&#10;Automatisch gegenereerde beschrijving">
            <a:extLst>
              <a:ext uri="{FF2B5EF4-FFF2-40B4-BE49-F238E27FC236}">
                <a16:creationId xmlns:a16="http://schemas.microsoft.com/office/drawing/2014/main" id="{A5A1A2B2-8FB7-7719-03A3-BB9EA87A4F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4"/>
          <a:stretch/>
        </p:blipFill>
        <p:spPr>
          <a:xfrm rot="5400000">
            <a:off x="3027527" y="1721787"/>
            <a:ext cx="5638797" cy="3414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130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C81F47F2-D3D4-1EC5-278E-8B20B73054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3" r="-1" b="28464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D19B9C-D63C-6643-93B6-3CBA3DB8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err="1">
                <a:solidFill>
                  <a:srgbClr val="EBEBEB"/>
                </a:solidFill>
              </a:rPr>
              <a:t>Een</a:t>
            </a:r>
            <a:r>
              <a:rPr lang="en-US" dirty="0">
                <a:solidFill>
                  <a:srgbClr val="EBEBEB"/>
                </a:solidFill>
              </a:rPr>
              <a:t> </a:t>
            </a:r>
            <a:r>
              <a:rPr lang="en-US" dirty="0" err="1">
                <a:solidFill>
                  <a:srgbClr val="EBEBEB"/>
                </a:solidFill>
              </a:rPr>
              <a:t>betrokken</a:t>
            </a:r>
            <a:r>
              <a:rPr lang="en-US" dirty="0">
                <a:solidFill>
                  <a:srgbClr val="EBEBEB"/>
                </a:solidFill>
              </a:rPr>
              <a:t> </a:t>
            </a:r>
            <a:r>
              <a:rPr lang="en-US" dirty="0" err="1">
                <a:solidFill>
                  <a:srgbClr val="EBEBEB"/>
                </a:solidFill>
              </a:rPr>
              <a:t>buur</a:t>
            </a:r>
            <a:r>
              <a:rPr lang="en-US" dirty="0">
                <a:solidFill>
                  <a:srgbClr val="EBEBEB"/>
                </a:solidFill>
              </a:rPr>
              <a:t> </a:t>
            </a:r>
            <a:r>
              <a:rPr lang="en-US" dirty="0" err="1">
                <a:solidFill>
                  <a:srgbClr val="EBEBEB"/>
                </a:solidFill>
              </a:rPr>
              <a:t>stuurt</a:t>
            </a:r>
            <a:r>
              <a:rPr lang="en-US" dirty="0">
                <a:solidFill>
                  <a:srgbClr val="EBEBEB"/>
                </a:solidFill>
              </a:rPr>
              <a:t> </a:t>
            </a:r>
            <a:r>
              <a:rPr lang="en-US" dirty="0" err="1">
                <a:solidFill>
                  <a:srgbClr val="EBEBEB"/>
                </a:solidFill>
              </a:rPr>
              <a:t>ons</a:t>
            </a:r>
            <a:r>
              <a:rPr lang="en-US" dirty="0">
                <a:solidFill>
                  <a:srgbClr val="EBEBEB"/>
                </a:solidFill>
              </a:rPr>
              <a:t> </a:t>
            </a:r>
            <a:r>
              <a:rPr lang="en-US" dirty="0" err="1">
                <a:solidFill>
                  <a:srgbClr val="EBEBEB"/>
                </a:solidFill>
              </a:rPr>
              <a:t>een</a:t>
            </a:r>
            <a:r>
              <a:rPr lang="en-US" dirty="0">
                <a:solidFill>
                  <a:srgbClr val="EBEBEB"/>
                </a:solidFill>
              </a:rPr>
              <a:t> </a:t>
            </a:r>
            <a:r>
              <a:rPr lang="en-US" dirty="0" err="1">
                <a:solidFill>
                  <a:srgbClr val="EBEBEB"/>
                </a:solidFill>
              </a:rPr>
              <a:t>kaart</a:t>
            </a:r>
            <a:r>
              <a:rPr lang="en-US" dirty="0">
                <a:solidFill>
                  <a:srgbClr val="EBEBEB"/>
                </a:solidFill>
              </a:rPr>
              <a:t> </a:t>
            </a:r>
            <a:br>
              <a:rPr lang="en-US" dirty="0">
                <a:solidFill>
                  <a:srgbClr val="EBEBEB"/>
                </a:solidFill>
              </a:rPr>
            </a:br>
            <a:r>
              <a:rPr lang="en-US" dirty="0" err="1">
                <a:solidFill>
                  <a:srgbClr val="EBEBEB"/>
                </a:solidFill>
              </a:rPr>
              <a:t>bij</a:t>
            </a:r>
            <a:r>
              <a:rPr lang="en-US" dirty="0">
                <a:solidFill>
                  <a:srgbClr val="EBEBEB"/>
                </a:solidFill>
              </a:rPr>
              <a:t> het begin van Corona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BACE79-FA4A-1838-FCF7-8BB03A932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917" y="5722374"/>
            <a:ext cx="10407602" cy="48792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48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894C56-99C5-5751-8A9A-6DD9BD925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62BF54-D922-683B-B1B9-E73188DCC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gebouw, buiten, fiets&#10;&#10;Automatisch gegenereerde beschrijving">
            <a:extLst>
              <a:ext uri="{FF2B5EF4-FFF2-40B4-BE49-F238E27FC236}">
                <a16:creationId xmlns:a16="http://schemas.microsoft.com/office/drawing/2014/main" id="{7596EC4A-A5AA-A73F-95A1-56FF3EC0F5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07" y="0"/>
            <a:ext cx="9854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85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buiten, lucht, gebouw">
            <a:extLst>
              <a:ext uri="{FF2B5EF4-FFF2-40B4-BE49-F238E27FC236}">
                <a16:creationId xmlns:a16="http://schemas.microsoft.com/office/drawing/2014/main" id="{4F7D2043-4DDB-01D9-F8B9-686673E0B4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07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&#10;&#10;Automatisch gegenereerde beschrijving">
            <a:extLst>
              <a:ext uri="{FF2B5EF4-FFF2-40B4-BE49-F238E27FC236}">
                <a16:creationId xmlns:a16="http://schemas.microsoft.com/office/drawing/2014/main" id="{7C91213A-857D-26C7-6A99-A28BC154D3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4" t="575" r="1" b="31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59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F2F007-C78E-3967-6133-19F9CB5DD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12" y="1454963"/>
            <a:ext cx="4802187" cy="33083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Samen</a:t>
            </a:r>
            <a:r>
              <a:rPr lang="en-US" dirty="0"/>
              <a:t> op </a:t>
            </a:r>
            <a:r>
              <a:rPr lang="en-US" dirty="0" err="1"/>
              <a:t>afstand</a:t>
            </a:r>
            <a:r>
              <a:rPr lang="en-US" dirty="0"/>
              <a:t> op </a:t>
            </a:r>
            <a:r>
              <a:rPr lang="en-US" dirty="0" err="1"/>
              <a:t>zondag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de </a:t>
            </a:r>
            <a:r>
              <a:rPr lang="en-US" dirty="0" err="1"/>
              <a:t>kerkdienst</a:t>
            </a:r>
            <a:r>
              <a:rPr lang="en-US" dirty="0"/>
              <a:t> </a:t>
            </a:r>
            <a:r>
              <a:rPr lang="en-US" dirty="0" err="1"/>
              <a:t>meevieren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D0A26C-4C4D-CD59-6EAB-C06ED6A95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2112" y="4763342"/>
            <a:ext cx="4802187" cy="148505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Afbeelding 4" descr="Afbeelding met tekst, binnen, houten&#10;&#10;Automatisch gegenereerde beschrijving">
            <a:extLst>
              <a:ext uri="{FF2B5EF4-FFF2-40B4-BE49-F238E27FC236}">
                <a16:creationId xmlns:a16="http://schemas.microsoft.com/office/drawing/2014/main" id="{B4DCB681-2247-B107-D6CA-B7968B1D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 r="15751" b="3"/>
          <a:stretch/>
        </p:blipFill>
        <p:spPr>
          <a:xfrm rot="5400000">
            <a:off x="531730" y="685719"/>
            <a:ext cx="5638797" cy="54865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3869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0247CC-2A8C-9D20-C4F1-DA54EE02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9" y="1447800"/>
            <a:ext cx="334245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Het </a:t>
            </a:r>
            <a:r>
              <a:rPr lang="en-US" dirty="0" err="1"/>
              <a:t>avond-gebed</a:t>
            </a:r>
            <a:r>
              <a:rPr lang="en-US" dirty="0"/>
              <a:t> via zoom </a:t>
            </a:r>
            <a:r>
              <a:rPr lang="en-US" dirty="0" err="1"/>
              <a:t>thuis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6B4E8A-9175-924F-B27E-694D8A98B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1839" y="4777379"/>
            <a:ext cx="3342459" cy="14710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74FD01F-C277-B236-987A-999CC0085D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7" b="349"/>
          <a:stretch/>
        </p:blipFill>
        <p:spPr>
          <a:xfrm rot="5400000">
            <a:off x="-501648" y="1719097"/>
            <a:ext cx="5638797" cy="34198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Afbeelding 6" descr="Afbeelding met tekst, binnen, rommelig&#10;&#10;Automatisch gegenereerde beschrijving">
            <a:extLst>
              <a:ext uri="{FF2B5EF4-FFF2-40B4-BE49-F238E27FC236}">
                <a16:creationId xmlns:a16="http://schemas.microsoft.com/office/drawing/2014/main" id="{FEA151A7-586B-802C-0571-EBF9C1A56F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" b="17764"/>
          <a:stretch/>
        </p:blipFill>
        <p:spPr>
          <a:xfrm rot="5400000">
            <a:off x="3027527" y="1721787"/>
            <a:ext cx="5638797" cy="3414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4169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3D95CA-134C-F33D-D09A-31260FD6F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12" y="1454963"/>
            <a:ext cx="4802187" cy="33083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buurt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 we </a:t>
            </a:r>
            <a:r>
              <a:rPr lang="en-US" dirty="0" err="1"/>
              <a:t>iedere</a:t>
            </a:r>
            <a:r>
              <a:rPr lang="en-US" dirty="0"/>
              <a:t> </a:t>
            </a:r>
            <a:r>
              <a:rPr lang="en-US" dirty="0" err="1"/>
              <a:t>dag</a:t>
            </a:r>
            <a:r>
              <a:rPr lang="en-US" dirty="0"/>
              <a:t> de </a:t>
            </a:r>
            <a:r>
              <a:rPr lang="en-US" dirty="0" err="1"/>
              <a:t>kapel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uurtje</a:t>
            </a:r>
            <a:r>
              <a:rPr lang="en-US" dirty="0"/>
              <a:t> open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kaarsje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branden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6E431D-4FF4-41F2-2A3A-5DE83257F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2112" y="4763342"/>
            <a:ext cx="4802187" cy="148505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CCC70B-5FCA-9608-1C99-549435D317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21" b="3"/>
          <a:stretch/>
        </p:blipFill>
        <p:spPr>
          <a:xfrm rot="5400000">
            <a:off x="531730" y="685719"/>
            <a:ext cx="5638797" cy="54865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629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9EA6A2-D066-4964-1316-23AA8FDC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12" y="1454963"/>
            <a:ext cx="4802187" cy="33083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Gelukkig</a:t>
            </a:r>
            <a:r>
              <a:rPr lang="en-US" dirty="0"/>
              <a:t> </a:t>
            </a:r>
            <a:r>
              <a:rPr lang="en-US" dirty="0" err="1"/>
              <a:t>mogen</a:t>
            </a:r>
            <a:r>
              <a:rPr lang="en-US" dirty="0"/>
              <a:t> we </a:t>
            </a:r>
            <a:r>
              <a:rPr lang="en-US" dirty="0" err="1"/>
              <a:t>wel</a:t>
            </a:r>
            <a:r>
              <a:rPr lang="en-US" dirty="0"/>
              <a:t> de </a:t>
            </a:r>
            <a:r>
              <a:rPr lang="en-US" dirty="0" err="1"/>
              <a:t>tuin</a:t>
            </a:r>
            <a:r>
              <a:rPr lang="en-US" dirty="0"/>
              <a:t> in </a:t>
            </a:r>
            <a:r>
              <a:rPr lang="en-US" dirty="0" err="1"/>
              <a:t>en</a:t>
            </a:r>
            <a:r>
              <a:rPr lang="en-US" dirty="0"/>
              <a:t> wat </a:t>
            </a:r>
            <a:r>
              <a:rPr lang="en-US" dirty="0" err="1"/>
              <a:t>heerlijk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die er is,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buurt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B15F52-DDF4-784A-6B2D-C53EE44BA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2112" y="4763342"/>
            <a:ext cx="4802187" cy="148505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Afbeelding 4" descr="Afbeelding met gras, buiten&#10;&#10;Automatisch gegenereerde beschrijving">
            <a:extLst>
              <a:ext uri="{FF2B5EF4-FFF2-40B4-BE49-F238E27FC236}">
                <a16:creationId xmlns:a16="http://schemas.microsoft.com/office/drawing/2014/main" id="{FF1E34BE-F71C-D521-B592-C1E6ADF9A4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21" b="3"/>
          <a:stretch/>
        </p:blipFill>
        <p:spPr>
          <a:xfrm rot="5400000">
            <a:off x="531730" y="685719"/>
            <a:ext cx="5638797" cy="54865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6962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Afbeelding 4" descr="Afbeelding met lucht, buiten, toren&#10;&#10;Automatisch gegenereerde beschrijving">
            <a:extLst>
              <a:ext uri="{FF2B5EF4-FFF2-40B4-BE49-F238E27FC236}">
                <a16:creationId xmlns:a16="http://schemas.microsoft.com/office/drawing/2014/main" id="{F3179003-7335-5C25-12E3-6A3D409D66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 r="-2" b="-2"/>
          <a:stretch/>
        </p:blipFill>
        <p:spPr>
          <a:xfrm>
            <a:off x="2792717" y="88350"/>
            <a:ext cx="6095999" cy="5020241"/>
          </a:xfrm>
          <a:custGeom>
            <a:avLst/>
            <a:gdLst/>
            <a:ahLst/>
            <a:cxnLst/>
            <a:rect l="l" t="t" r="r" b="b"/>
            <a:pathLst>
              <a:path w="6095999" h="5020241">
                <a:moveTo>
                  <a:pt x="0" y="0"/>
                </a:moveTo>
                <a:lnTo>
                  <a:pt x="6095999" y="0"/>
                </a:lnTo>
                <a:lnTo>
                  <a:pt x="6095999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4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F096C0-4976-DEE4-643F-EDA65CB8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5658986"/>
            <a:ext cx="10407602" cy="633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endParaRPr lang="en-US" sz="4800" dirty="0">
              <a:solidFill>
                <a:srgbClr val="EBEBEB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C78F22-670E-1A3F-CDE7-B40A030BB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916" y="5867416"/>
            <a:ext cx="10407602" cy="4879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Koningsdag </a:t>
            </a:r>
            <a:r>
              <a:rPr lang="en-US" sz="36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vieren</a:t>
            </a:r>
            <a: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we nu heel </a:t>
            </a:r>
            <a:r>
              <a:rPr lang="en-US" sz="36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anders</a:t>
            </a:r>
            <a:endParaRPr lang="en-US" sz="3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001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Afbeelding 4" descr="Afbeelding met buiten, tuin, steen, omgeven&#10;&#10;Automatisch gegenereerde beschrijving">
            <a:extLst>
              <a:ext uri="{FF2B5EF4-FFF2-40B4-BE49-F238E27FC236}">
                <a16:creationId xmlns:a16="http://schemas.microsoft.com/office/drawing/2014/main" id="{5617ACE2-C2C1-1A4A-37AC-9E7359F768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7" r="-1" b="6319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2937E3-339B-87D7-2627-C1EFC056A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800" dirty="0">
              <a:solidFill>
                <a:srgbClr val="EBEBEB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041646-7335-3139-4A0A-935AD969C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917" y="5722374"/>
            <a:ext cx="10407602" cy="4879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Het </a:t>
            </a:r>
            <a:r>
              <a:rPr lang="en-US" sz="28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avondgebed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kan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ook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buiten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gevierd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worden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67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CF9B03-3F41-6367-DC41-7A41F2C1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1185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60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F19299-0430-49FA-C161-7474E4D3C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458" y="5740494"/>
            <a:ext cx="9181185" cy="5079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De </a:t>
            </a:r>
            <a:r>
              <a:rPr lang="en-US" sz="2400" dirty="0" err="1"/>
              <a:t>hof</a:t>
            </a:r>
            <a:r>
              <a:rPr lang="en-US" sz="2400" dirty="0"/>
              <a:t> </a:t>
            </a:r>
            <a:r>
              <a:rPr lang="en-US" sz="2400" dirty="0" err="1"/>
              <a:t>wordt</a:t>
            </a:r>
            <a:r>
              <a:rPr lang="en-US" sz="2400" dirty="0"/>
              <a:t> </a:t>
            </a:r>
            <a:r>
              <a:rPr lang="en-US" sz="2400" dirty="0" err="1"/>
              <a:t>tijdelijk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Mondkapjes-fabriekje</a:t>
            </a:r>
            <a:endParaRPr lang="en-US" sz="2400" dirty="0"/>
          </a:p>
        </p:txBody>
      </p:sp>
      <p:pic>
        <p:nvPicPr>
          <p:cNvPr id="11" name="Afbeelding 10" descr="Afbeelding met binnen, vloer, levend, kamer&#10;&#10;Automatisch gegenereerde beschrijving">
            <a:extLst>
              <a:ext uri="{FF2B5EF4-FFF2-40B4-BE49-F238E27FC236}">
                <a16:creationId xmlns:a16="http://schemas.microsoft.com/office/drawing/2014/main" id="{F5258DF0-49BC-4EE0-FA1A-D2A63168BB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r="-1" b="-1"/>
          <a:stretch/>
        </p:blipFill>
        <p:spPr>
          <a:xfrm>
            <a:off x="635458" y="640079"/>
            <a:ext cx="6097441" cy="48626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9" name="Afbeelding 8" descr="Afbeelding met binnen&#10;&#10;Automatisch gegenereerde beschrijving">
            <a:extLst>
              <a:ext uri="{FF2B5EF4-FFF2-40B4-BE49-F238E27FC236}">
                <a16:creationId xmlns:a16="http://schemas.microsoft.com/office/drawing/2014/main" id="{2970D52B-A37A-A76F-D1B0-14D5B557F3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r="34074" b="2"/>
          <a:stretch/>
        </p:blipFill>
        <p:spPr>
          <a:xfrm rot="5400000">
            <a:off x="6076497" y="22683"/>
            <a:ext cx="4862649" cy="60974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8770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B2B48E-0327-180A-3408-1A15EC564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7" y="1454963"/>
            <a:ext cx="3342462" cy="33083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De </a:t>
            </a:r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verjaardag</a:t>
            </a:r>
            <a:r>
              <a:rPr lang="en-US" dirty="0"/>
              <a:t> </a:t>
            </a:r>
            <a:r>
              <a:rPr lang="en-US" dirty="0" err="1"/>
              <a:t>vieren</a:t>
            </a:r>
            <a:r>
              <a:rPr lang="en-US" dirty="0"/>
              <a:t> we heel sober </a:t>
            </a:r>
            <a:r>
              <a:rPr lang="en-US" dirty="0" err="1"/>
              <a:t>en</a:t>
            </a:r>
            <a:r>
              <a:rPr lang="en-US" dirty="0"/>
              <a:t> op </a:t>
            </a:r>
            <a:r>
              <a:rPr lang="en-US" dirty="0" err="1"/>
              <a:t>afstand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6C3AF30-28E9-0244-D206-5C05EED6E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1837" y="4763342"/>
            <a:ext cx="3342462" cy="148505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/>
          </a:p>
        </p:txBody>
      </p:sp>
      <p:pic>
        <p:nvPicPr>
          <p:cNvPr id="7" name="Afbeelding 6" descr="Afbeelding met buiten, grond, persoon, mensen&#10;&#10;Automatisch gegenereerde beschrijving">
            <a:extLst>
              <a:ext uri="{FF2B5EF4-FFF2-40B4-BE49-F238E27FC236}">
                <a16:creationId xmlns:a16="http://schemas.microsoft.com/office/drawing/2014/main" id="{8F42CB11-3982-8408-06E7-B0034C8BD2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67" y="1299629"/>
            <a:ext cx="649224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95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EAC2EE-B944-9391-C3DB-6640655D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12" y="1454963"/>
            <a:ext cx="4802187" cy="33083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De </a:t>
            </a:r>
            <a:r>
              <a:rPr lang="en-US" dirty="0" err="1"/>
              <a:t>hofpredikant</a:t>
            </a:r>
            <a:r>
              <a:rPr lang="en-US" dirty="0"/>
              <a:t> André van der </a:t>
            </a:r>
            <a:r>
              <a:rPr lang="en-US" dirty="0" err="1"/>
              <a:t>Stoel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 in </a:t>
            </a:r>
            <a:r>
              <a:rPr lang="en-US" dirty="0" err="1"/>
              <a:t>onze</a:t>
            </a:r>
            <a:br>
              <a:rPr lang="en-US" dirty="0"/>
            </a:br>
            <a:r>
              <a:rPr lang="en-US" dirty="0" err="1"/>
              <a:t>jaarlijkse</a:t>
            </a:r>
            <a:r>
              <a:rPr lang="en-US" dirty="0"/>
              <a:t> </a:t>
            </a:r>
            <a:r>
              <a:rPr lang="en-US" dirty="0" err="1"/>
              <a:t>dankdienst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, </a:t>
            </a:r>
            <a:r>
              <a:rPr lang="en-US" dirty="0" err="1"/>
              <a:t>oktober</a:t>
            </a:r>
            <a:r>
              <a:rPr lang="en-US" dirty="0"/>
              <a:t> 2020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87A4E5-90A7-733A-B1FA-74F44AB3D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2112" y="4763342"/>
            <a:ext cx="4802187" cy="148505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Afbeelding 4" descr="Afbeelding met binnen&#10;&#10;Automatisch gegenereerde beschrijving">
            <a:extLst>
              <a:ext uri="{FF2B5EF4-FFF2-40B4-BE49-F238E27FC236}">
                <a16:creationId xmlns:a16="http://schemas.microsoft.com/office/drawing/2014/main" id="{119E8AC6-22F3-1912-ABD8-3EABD13CDF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r="21454" b="3"/>
          <a:stretch/>
        </p:blipFill>
        <p:spPr>
          <a:xfrm rot="5400000">
            <a:off x="531730" y="685719"/>
            <a:ext cx="5638797" cy="54865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2985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groep, menigte, mensen&#10;&#10;Automatisch gegenereerde beschrijving">
            <a:extLst>
              <a:ext uri="{FF2B5EF4-FFF2-40B4-BE49-F238E27FC236}">
                <a16:creationId xmlns:a16="http://schemas.microsoft.com/office/drawing/2014/main" id="{1E7AD394-C761-6967-4ADB-6AD841D61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38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118129-32F5-4C14-30A6-2DC4A5877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829" y="1447800"/>
            <a:ext cx="439782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gedenken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mensen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die we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verloren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aan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dood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aan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het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leven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B6DE03-A542-C3CF-912F-F6092B712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3829" y="4777380"/>
            <a:ext cx="4397828" cy="86142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7" name="Afbeelding 6" descr="Afbeelding met tafel, bord, voedsel, binnen&#10;&#10;Automatisch gegenereerde beschrijving">
            <a:extLst>
              <a:ext uri="{FF2B5EF4-FFF2-40B4-BE49-F238E27FC236}">
                <a16:creationId xmlns:a16="http://schemas.microsoft.com/office/drawing/2014/main" id="{B7CB2FF1-126B-F930-FF2E-7ED7CE84F8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063" y="1342965"/>
            <a:ext cx="5562139" cy="41716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8110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1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8" name="Oval 15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9" name="Picture 17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0" name="Picture 19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1" name="Rectangle 21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AF6605A-637E-468C-5519-C0A62D84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6063" cy="118998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Elk </a:t>
            </a:r>
            <a:r>
              <a:rPr lang="en-US" dirty="0" err="1"/>
              <a:t>jaar</a:t>
            </a:r>
            <a:r>
              <a:rPr lang="en-US" dirty="0"/>
              <a:t> in </a:t>
            </a:r>
            <a:r>
              <a:rPr lang="en-US" dirty="0" err="1"/>
              <a:t>december</a:t>
            </a:r>
            <a:r>
              <a:rPr lang="en-US" dirty="0"/>
              <a:t> </a:t>
            </a:r>
            <a:r>
              <a:rPr lang="en-US" dirty="0" err="1"/>
              <a:t>draagt</a:t>
            </a:r>
            <a:r>
              <a:rPr lang="en-US" dirty="0"/>
              <a:t> Marinus </a:t>
            </a:r>
            <a:br>
              <a:rPr lang="en-US" dirty="0"/>
            </a:br>
            <a:r>
              <a:rPr lang="en-US" dirty="0"/>
              <a:t>A Christmas Carol van Dickens </a:t>
            </a:r>
            <a:r>
              <a:rPr lang="en-US" dirty="0" err="1"/>
              <a:t>voor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0CF2F6-41D6-F7B9-A44B-B942F4610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458" y="5740494"/>
            <a:ext cx="9186063" cy="50790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60024ABB-1A06-08C9-6B3E-6F7992808B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5" r="2" b="18589"/>
          <a:stretch/>
        </p:blipFill>
        <p:spPr>
          <a:xfrm>
            <a:off x="635459" y="640080"/>
            <a:ext cx="3432201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Afbeelding 6" descr="Afbeelding met tekst, binnen, muur&#10;&#10;Automatisch gegenereerde beschrijving">
            <a:extLst>
              <a:ext uri="{FF2B5EF4-FFF2-40B4-BE49-F238E27FC236}">
                <a16:creationId xmlns:a16="http://schemas.microsoft.com/office/drawing/2014/main" id="{FB2D1DA0-5F7A-9EF4-8166-BF51D8E627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3" r="35674" b="1"/>
          <a:stretch/>
        </p:blipFill>
        <p:spPr>
          <a:xfrm rot="5400000">
            <a:off x="5216220" y="-362484"/>
            <a:ext cx="3602736" cy="56078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3732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BEF5BE-CDF3-E47F-FC5A-4A05FD6A7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738887"/>
            <a:ext cx="8825658" cy="8347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In 2020 </a:t>
            </a:r>
            <a:r>
              <a:rPr lang="en-US" sz="3600" dirty="0" err="1"/>
              <a:t>wordt</a:t>
            </a:r>
            <a:r>
              <a:rPr lang="en-US" sz="3600" dirty="0"/>
              <a:t> de </a:t>
            </a:r>
            <a:r>
              <a:rPr lang="en-US" sz="3600" dirty="0" err="1"/>
              <a:t>Kerstmaaltijd</a:t>
            </a:r>
            <a:r>
              <a:rPr lang="en-US" sz="3600" dirty="0"/>
              <a:t> </a:t>
            </a:r>
            <a:r>
              <a:rPr lang="en-US" sz="3600" dirty="0" err="1"/>
              <a:t>verplaatst</a:t>
            </a:r>
            <a:r>
              <a:rPr lang="en-US" sz="3600" dirty="0"/>
              <a:t> </a:t>
            </a:r>
            <a:r>
              <a:rPr lang="en-US" sz="3600" dirty="0" err="1"/>
              <a:t>naar</a:t>
            </a:r>
            <a:r>
              <a:rPr lang="en-US" sz="3600" dirty="0"/>
              <a:t> </a:t>
            </a:r>
            <a:r>
              <a:rPr lang="en-US" sz="3600" dirty="0" err="1"/>
              <a:t>ieders</a:t>
            </a:r>
            <a:r>
              <a:rPr lang="en-US" sz="3600" dirty="0"/>
              <a:t> eigen huis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1FA8E53-495D-1003-E915-7B3F10085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5577717"/>
            <a:ext cx="8825658" cy="66657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dirty="0"/>
          </a:p>
        </p:txBody>
      </p:sp>
      <p:pic>
        <p:nvPicPr>
          <p:cNvPr id="5" name="Afbeelding 4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295E60C5-7DD5-A5F4-2B14-A1DA9807C7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56" r="-1" b="8308"/>
          <a:stretch/>
        </p:blipFill>
        <p:spPr>
          <a:xfrm rot="10800000">
            <a:off x="1189044" y="230024"/>
            <a:ext cx="8831262" cy="4267831"/>
          </a:xfrm>
          <a:prstGeom prst="rect">
            <a:avLst/>
          </a:prstGeom>
          <a:effectLst>
            <a:outerShdw blurRad="50800" dist="50800" dir="5400000" algn="tl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5592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B23121-1C83-8F75-F870-EF48E2FED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9" y="1454964"/>
            <a:ext cx="3342460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Het </a:t>
            </a:r>
            <a:r>
              <a:rPr lang="en-US" dirty="0" err="1"/>
              <a:t>oude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luiden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</a:t>
            </a:r>
            <a:r>
              <a:rPr lang="en-US" dirty="0" err="1"/>
              <a:t>uit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D78B2B-8FC6-CAEF-DBC4-546310BDF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1839" y="4763803"/>
            <a:ext cx="3342460" cy="146437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ED78399-A68C-89B0-8AA2-E9B383D79D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" r="27918" b="-2"/>
          <a:stretch/>
        </p:blipFill>
        <p:spPr>
          <a:xfrm rot="5400000">
            <a:off x="348069" y="-348070"/>
            <a:ext cx="6858000" cy="755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09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2698BC-013D-A126-1CA4-1B356E6D0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1185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Van de </a:t>
            </a:r>
            <a:r>
              <a:rPr lang="en-US" dirty="0" err="1"/>
              <a:t>sneeuw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het </a:t>
            </a:r>
            <a:r>
              <a:rPr lang="en-US" dirty="0" err="1"/>
              <a:t>voorjaar</a:t>
            </a:r>
            <a:r>
              <a:rPr lang="en-US" dirty="0"/>
              <a:t>, </a:t>
            </a:r>
            <a:r>
              <a:rPr lang="en-US" dirty="0" err="1"/>
              <a:t>Pasen</a:t>
            </a:r>
            <a:r>
              <a:rPr lang="en-US" dirty="0"/>
              <a:t> 2021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5465D2-7D0D-1990-43CB-CEED34FAA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458" y="5740494"/>
            <a:ext cx="9181185" cy="50790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54398AA-DDA3-BC1B-93A0-6B17609116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6670" y="1258036"/>
            <a:ext cx="3602736" cy="27020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9" name="Afbeelding 8" descr="Afbeelding met gebouw, toren&#10;&#10;Automatisch gegenereerde beschrijving">
            <a:extLst>
              <a:ext uri="{FF2B5EF4-FFF2-40B4-BE49-F238E27FC236}">
                <a16:creationId xmlns:a16="http://schemas.microsoft.com/office/drawing/2014/main" id="{A03BBF7E-6B80-1FAE-7875-48635C4136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870" y="1278777"/>
            <a:ext cx="3602736" cy="27020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3274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D44DBC-5CB5-9280-80CE-893B4AB27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7" y="1454963"/>
            <a:ext cx="3342462" cy="3308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/>
              <a:t>De eerste corona patient in de Augustana</a:t>
            </a:r>
            <a:br>
              <a:rPr lang="en-US" sz="3300"/>
            </a:br>
            <a:r>
              <a:rPr lang="en-US" sz="3300"/>
              <a:t>hof (verbannen naar ‘t balkon)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9B2AAFF-A9F4-6A8A-776A-03F9816D6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1837" y="4763342"/>
            <a:ext cx="3342462" cy="148505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/>
          </a:p>
        </p:txBody>
      </p:sp>
      <p:pic>
        <p:nvPicPr>
          <p:cNvPr id="5" name="Afbeelding 4" descr="Afbeelding met gebouw, buiten, lucht, oud&#10;&#10;Automatisch gegenereerde beschrijving">
            <a:extLst>
              <a:ext uri="{FF2B5EF4-FFF2-40B4-BE49-F238E27FC236}">
                <a16:creationId xmlns:a16="http://schemas.microsoft.com/office/drawing/2014/main" id="{D58D2F51-B7DF-0D79-85A5-4C7565560C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r="6128"/>
          <a:stretch/>
        </p:blipFill>
        <p:spPr>
          <a:xfrm>
            <a:off x="607848" y="609601"/>
            <a:ext cx="6946288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2526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Afbeelding 4" descr="Afbeelding met persoon, buiten&#10;&#10;Automatisch gegenereerde beschrijving">
            <a:extLst>
              <a:ext uri="{FF2B5EF4-FFF2-40B4-BE49-F238E27FC236}">
                <a16:creationId xmlns:a16="http://schemas.microsoft.com/office/drawing/2014/main" id="{F474C55B-3EC0-0F1A-D99F-191E479505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2" r="-1" b="3343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3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Freeform: Shape 2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2DD1A7-4F31-0F15-28F8-647A5AA42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solidFill>
                  <a:srgbClr val="EBEBEB"/>
                </a:solidFill>
              </a:rPr>
              <a:t>Een</a:t>
            </a:r>
            <a:r>
              <a:rPr lang="en-US" dirty="0">
                <a:solidFill>
                  <a:srgbClr val="EBEBEB"/>
                </a:solidFill>
              </a:rPr>
              <a:t> </a:t>
            </a:r>
            <a:r>
              <a:rPr lang="en-US" dirty="0" err="1">
                <a:solidFill>
                  <a:srgbClr val="EBEBEB"/>
                </a:solidFill>
              </a:rPr>
              <a:t>zomerborrel</a:t>
            </a:r>
            <a:r>
              <a:rPr lang="en-US" dirty="0">
                <a:solidFill>
                  <a:srgbClr val="EBEBEB"/>
                </a:solidFill>
              </a:rPr>
              <a:t> in de </a:t>
            </a:r>
            <a:r>
              <a:rPr lang="en-US" dirty="0" err="1">
                <a:solidFill>
                  <a:srgbClr val="EBEBEB"/>
                </a:solidFill>
              </a:rPr>
              <a:t>tuin</a:t>
            </a:r>
            <a:endParaRPr lang="en-US" dirty="0">
              <a:solidFill>
                <a:srgbClr val="EBEBEB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801336-5BFC-1DD8-5DE8-1927B1FEE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917" y="5722374"/>
            <a:ext cx="10407602" cy="48792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57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Afbeelding 4" descr="Afbeelding met tekst, persoon, buiten, jong&#10;&#10;Automatisch gegenereerde beschrijving">
            <a:extLst>
              <a:ext uri="{FF2B5EF4-FFF2-40B4-BE49-F238E27FC236}">
                <a16:creationId xmlns:a16="http://schemas.microsoft.com/office/drawing/2014/main" id="{C870BD6C-5EB5-A5DF-96E7-23548A5E6D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8" r="-1" b="15537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E560C5-7BF2-9128-2AF4-F8EDD2486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 err="1">
                <a:solidFill>
                  <a:srgbClr val="EBEBEB"/>
                </a:solidFill>
              </a:rPr>
              <a:t>Pannenkoeken</a:t>
            </a:r>
            <a:r>
              <a:rPr lang="en-US" sz="4800" dirty="0">
                <a:solidFill>
                  <a:srgbClr val="EBEBEB"/>
                </a:solidFill>
              </a:rPr>
              <a:t> </a:t>
            </a:r>
            <a:r>
              <a:rPr lang="en-US" sz="4800" dirty="0" err="1">
                <a:solidFill>
                  <a:srgbClr val="EBEBEB"/>
                </a:solidFill>
              </a:rPr>
              <a:t>bakken</a:t>
            </a:r>
            <a:r>
              <a:rPr lang="en-US" sz="4800" dirty="0">
                <a:solidFill>
                  <a:srgbClr val="EBEBEB"/>
                </a:solidFill>
              </a:rPr>
              <a:t> </a:t>
            </a:r>
            <a:r>
              <a:rPr lang="en-US" sz="4800" dirty="0" err="1">
                <a:solidFill>
                  <a:srgbClr val="EBEBEB"/>
                </a:solidFill>
              </a:rPr>
              <a:t>voor</a:t>
            </a:r>
            <a:r>
              <a:rPr lang="en-US" sz="4800" dirty="0">
                <a:solidFill>
                  <a:srgbClr val="EBEBEB"/>
                </a:solidFill>
              </a:rPr>
              <a:t> de </a:t>
            </a:r>
            <a:r>
              <a:rPr lang="en-US" sz="4800" dirty="0" err="1">
                <a:solidFill>
                  <a:srgbClr val="EBEBEB"/>
                </a:solidFill>
              </a:rPr>
              <a:t>buurt</a:t>
            </a:r>
            <a:endParaRPr lang="en-US" sz="4800" dirty="0">
              <a:solidFill>
                <a:srgbClr val="EBEBEB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5019B94-12AC-B421-A5D5-DCB3EFF55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917" y="5722374"/>
            <a:ext cx="10407602" cy="48792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71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407A94-FB65-27EC-28D4-6DF1F77A0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4" y="1454963"/>
            <a:ext cx="6261915" cy="33083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Sophie </a:t>
            </a:r>
            <a:r>
              <a:rPr lang="en-US" dirty="0" err="1"/>
              <a:t>aan</a:t>
            </a:r>
            <a:r>
              <a:rPr lang="en-US" dirty="0"/>
              <a:t> het </a:t>
            </a:r>
            <a:r>
              <a:rPr lang="en-US" dirty="0" err="1"/>
              <a:t>werk</a:t>
            </a:r>
            <a:r>
              <a:rPr lang="en-US" dirty="0"/>
              <a:t>, met </a:t>
            </a:r>
            <a:r>
              <a:rPr lang="en-US" dirty="0" err="1"/>
              <a:t>haar</a:t>
            </a:r>
            <a:r>
              <a:rPr lang="en-US" dirty="0"/>
              <a:t> </a:t>
            </a:r>
            <a:r>
              <a:rPr lang="en-US" dirty="0" err="1"/>
              <a:t>kinderen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46D1C8-DAC6-FD57-E24D-E22C6FCE4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2384" y="4763342"/>
            <a:ext cx="6261915" cy="148505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Afbeelding 4" descr="Afbeelding met gebouw, boom, buiten&#10;&#10;Automatisch gegenereerde beschrijving">
            <a:extLst>
              <a:ext uri="{FF2B5EF4-FFF2-40B4-BE49-F238E27FC236}">
                <a16:creationId xmlns:a16="http://schemas.microsoft.com/office/drawing/2014/main" id="{D820336C-B1DE-78B1-8A6C-7B903AC8A7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8"/>
          <a:stretch/>
        </p:blipFill>
        <p:spPr>
          <a:xfrm rot="5400000">
            <a:off x="-197816" y="1415266"/>
            <a:ext cx="5638797" cy="40274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368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2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6" name="Picture 34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7" name="Oval 36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8" name="Picture 38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9" name="Picture 40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0" name="Rectangle 42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70B292-0DC5-3A8B-DE13-B657A108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829" y="1447800"/>
            <a:ext cx="439782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vierde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verjaardag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dirty="0" err="1"/>
              <a:t>s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eptember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2021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0D09B4-ADF9-8741-4493-9A7373CCA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3829" y="4777380"/>
            <a:ext cx="4397828" cy="86142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Afbeelding 4" descr="Afbeelding met tekst, persoon, binnen, groep&#10;&#10;Automatisch gegenereerde beschrijving">
            <a:extLst>
              <a:ext uri="{FF2B5EF4-FFF2-40B4-BE49-F238E27FC236}">
                <a16:creationId xmlns:a16="http://schemas.microsoft.com/office/drawing/2014/main" id="{416EEDEF-E67C-091A-A243-E9419261DD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4" y="1963930"/>
            <a:ext cx="5450557" cy="292967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36241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persoon, buiten, mensen">
            <a:extLst>
              <a:ext uri="{FF2B5EF4-FFF2-40B4-BE49-F238E27FC236}">
                <a16:creationId xmlns:a16="http://schemas.microsoft.com/office/drawing/2014/main" id="{802CCA53-16E3-3DB4-32A4-A6D0E6D0E9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8" b="96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47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Afbeelding 4" descr="Afbeelding met binnen&#10;&#10;Automatisch gegenereerde beschrijving">
            <a:extLst>
              <a:ext uri="{FF2B5EF4-FFF2-40B4-BE49-F238E27FC236}">
                <a16:creationId xmlns:a16="http://schemas.microsoft.com/office/drawing/2014/main" id="{AD1AE4D0-1DA9-0B53-3BC0-EEA62C3884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7" r="-1" b="5518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1F3D27-0D67-195C-1D53-D704AF99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solidFill>
                  <a:srgbClr val="EBEBEB"/>
                </a:solidFill>
              </a:rPr>
              <a:t>Bezinning</a:t>
            </a:r>
            <a:r>
              <a:rPr lang="en-US" dirty="0">
                <a:solidFill>
                  <a:srgbClr val="EBEBEB"/>
                </a:solidFill>
              </a:rPr>
              <a:t> in de </a:t>
            </a:r>
            <a:r>
              <a:rPr lang="en-US" dirty="0" err="1">
                <a:solidFill>
                  <a:srgbClr val="EBEBEB"/>
                </a:solidFill>
              </a:rPr>
              <a:t>kapel</a:t>
            </a:r>
            <a:endParaRPr lang="en-US" dirty="0">
              <a:solidFill>
                <a:srgbClr val="EBEBEB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8AFFA4-E64C-8A0B-4835-99F29B716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917" y="5722374"/>
            <a:ext cx="10407602" cy="48792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3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A9A4FB-050A-B810-927A-F364FBA39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12" y="1454963"/>
            <a:ext cx="4802187" cy="33083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Daniëlle</a:t>
            </a:r>
            <a:r>
              <a:rPr lang="en-US" dirty="0"/>
              <a:t> </a:t>
            </a:r>
            <a:r>
              <a:rPr lang="en-US" dirty="0" err="1"/>
              <a:t>promoveert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in de </a:t>
            </a:r>
            <a:r>
              <a:rPr lang="en-US" dirty="0" err="1"/>
              <a:t>UvA</a:t>
            </a:r>
            <a:r>
              <a:rPr lang="en-US" dirty="0"/>
              <a:t>!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580B4FB-A7F5-0DBF-89EF-5B50D3114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2112" y="4763342"/>
            <a:ext cx="4802187" cy="148505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Afbeelding 4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CC68CDC4-325E-52CB-B409-5FDEB8C3B6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6"/>
          <a:stretch/>
        </p:blipFill>
        <p:spPr>
          <a:xfrm>
            <a:off x="607848" y="609601"/>
            <a:ext cx="5486561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1166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23E8F6-B3BD-E9B5-8D48-435E97B9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4" y="1454963"/>
            <a:ext cx="6261915" cy="33083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Hofuitje</a:t>
            </a:r>
            <a:r>
              <a:rPr lang="en-US" dirty="0"/>
              <a:t> in </a:t>
            </a:r>
            <a:r>
              <a:rPr lang="en-US" dirty="0" err="1"/>
              <a:t>mei</a:t>
            </a:r>
            <a:r>
              <a:rPr lang="en-US" dirty="0"/>
              <a:t> 2022: </a:t>
            </a:r>
            <a:r>
              <a:rPr lang="en-US" dirty="0" err="1"/>
              <a:t>naar</a:t>
            </a:r>
            <a:r>
              <a:rPr lang="en-US" dirty="0"/>
              <a:t> het </a:t>
            </a:r>
            <a:r>
              <a:rPr lang="en-US" dirty="0" err="1"/>
              <a:t>Schip</a:t>
            </a:r>
            <a:r>
              <a:rPr lang="en-US" dirty="0"/>
              <a:t> in Amsterdam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8A800C-9BA1-4D5B-EE86-02031E7B6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2384" y="4763342"/>
            <a:ext cx="6261915" cy="148505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17517AE-E44E-0EE1-AD90-A0F2694B11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95" b="-2"/>
          <a:stretch/>
        </p:blipFill>
        <p:spPr>
          <a:xfrm rot="5400000">
            <a:off x="-197816" y="1415266"/>
            <a:ext cx="5638797" cy="40274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9591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B63EE6-5F8F-3888-30E1-FB328EB11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738887"/>
            <a:ext cx="8825658" cy="83472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err="1"/>
              <a:t>Weer</a:t>
            </a:r>
            <a:r>
              <a:rPr lang="en-US" dirty="0"/>
              <a:t> achter de </a:t>
            </a:r>
            <a:r>
              <a:rPr lang="en-US" dirty="0" err="1"/>
              <a:t>naaimachine</a:t>
            </a:r>
            <a:r>
              <a:rPr lang="en-US" dirty="0"/>
              <a:t>, maar nu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duurzame</a:t>
            </a:r>
            <a:r>
              <a:rPr lang="en-US" dirty="0"/>
              <a:t> </a:t>
            </a:r>
            <a:r>
              <a:rPr lang="en-US" dirty="0" err="1"/>
              <a:t>vlaggetjes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9C078D-F71E-8A25-1612-78DD65B8E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5573606"/>
            <a:ext cx="8825658" cy="67479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/>
          </a:p>
        </p:txBody>
      </p:sp>
      <p:pic>
        <p:nvPicPr>
          <p:cNvPr id="5" name="Afbeelding 4" descr="Afbeelding met persoon&#10;&#10;Automatisch gegenereerde beschrijving">
            <a:extLst>
              <a:ext uri="{FF2B5EF4-FFF2-40B4-BE49-F238E27FC236}">
                <a16:creationId xmlns:a16="http://schemas.microsoft.com/office/drawing/2014/main" id="{1AC6C890-A08D-86E7-6675-D9C805B2EA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05" b="-2"/>
          <a:stretch/>
        </p:blipFill>
        <p:spPr>
          <a:xfrm rot="5400000">
            <a:off x="656616" y="494320"/>
            <a:ext cx="4267831" cy="3279188"/>
          </a:xfrm>
          <a:prstGeom prst="rect">
            <a:avLst/>
          </a:prstGeom>
          <a:effectLst>
            <a:outerShdw blurRad="50800" dist="50800" dir="5400000" algn="tl" rotWithShape="0">
              <a:prstClr val="black">
                <a:alpha val="43000"/>
              </a:prstClr>
            </a:outerShdw>
          </a:effectLst>
        </p:spPr>
      </p:pic>
      <p:pic>
        <p:nvPicPr>
          <p:cNvPr id="7" name="Afbeelding 6" descr="Afbeelding met binnen, venster, vloer, persoon&#10;&#10;Automatisch gegenereerde beschrijving">
            <a:extLst>
              <a:ext uri="{FF2B5EF4-FFF2-40B4-BE49-F238E27FC236}">
                <a16:creationId xmlns:a16="http://schemas.microsoft.com/office/drawing/2014/main" id="{CBA5FB5E-128D-E207-6972-B1EBFE9D3E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r="29625" b="-2"/>
          <a:stretch/>
        </p:blipFill>
        <p:spPr>
          <a:xfrm>
            <a:off x="4576126" y="-1"/>
            <a:ext cx="5400006" cy="4267831"/>
          </a:xfrm>
          <a:prstGeom prst="rect">
            <a:avLst/>
          </a:prstGeom>
          <a:effectLst>
            <a:outerShdw blurRad="50800" dist="50800" dir="5400000" algn="tl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8215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8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9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0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1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92EA71-5E38-0D06-9513-5890EB46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738887"/>
            <a:ext cx="8825658" cy="83472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80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250F2B-8AD3-5FFE-7B53-6FF87B949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5577717"/>
            <a:ext cx="8825658" cy="66657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/>
          </a:p>
        </p:txBody>
      </p:sp>
      <p:pic>
        <p:nvPicPr>
          <p:cNvPr id="5" name="Afbeelding 4" descr="Afbeelding met meubels, gebied, steen&#10;&#10;Automatisch gegenereerde beschrijving">
            <a:extLst>
              <a:ext uri="{FF2B5EF4-FFF2-40B4-BE49-F238E27FC236}">
                <a16:creationId xmlns:a16="http://schemas.microsoft.com/office/drawing/2014/main" id="{1B1204AD-A309-20A4-007E-C4575299DE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5" b="1"/>
          <a:stretch/>
        </p:blipFill>
        <p:spPr>
          <a:xfrm>
            <a:off x="-1506809" y="-2"/>
            <a:ext cx="14191003" cy="6858001"/>
          </a:xfrm>
          <a:prstGeom prst="rect">
            <a:avLst/>
          </a:prstGeom>
          <a:effectLst>
            <a:outerShdw blurRad="50800" dist="50800" dir="5400000" algn="tl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482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A889F1-DDFB-A152-4111-B23714C4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829" y="1447800"/>
            <a:ext cx="4397828" cy="33295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regenboog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mooi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symbool</a:t>
            </a:r>
            <a:b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voor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toekomst</a:t>
            </a:r>
            <a:r>
              <a:rPr lang="en-US" dirty="0"/>
              <a:t>.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0" i="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Vol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vertrouwen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gaan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we die </a:t>
            </a:r>
            <a:r>
              <a:rPr lang="en-US" b="0" i="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tegemoet</a:t>
            </a:r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b="0" i="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D44EBC-D18A-7D92-1192-D39A852B7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3829" y="4777380"/>
            <a:ext cx="4397828" cy="86142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Afbeelding 4" descr="Afbeelding met natuur&#10;&#10;Automatisch gegenereerde beschrijving">
            <a:extLst>
              <a:ext uri="{FF2B5EF4-FFF2-40B4-BE49-F238E27FC236}">
                <a16:creationId xmlns:a16="http://schemas.microsoft.com/office/drawing/2014/main" id="{6FFEA49D-08C7-2AEA-4BF2-2C8FCB9B3A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063" y="2142523"/>
            <a:ext cx="5562139" cy="257248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5358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poseren, groep, staand">
            <a:extLst>
              <a:ext uri="{FF2B5EF4-FFF2-40B4-BE49-F238E27FC236}">
                <a16:creationId xmlns:a16="http://schemas.microsoft.com/office/drawing/2014/main" id="{C5A0A7E4-81E7-78BA-7934-418D03598F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3" b="7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45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enster, binnen, tafel">
            <a:extLst>
              <a:ext uri="{FF2B5EF4-FFF2-40B4-BE49-F238E27FC236}">
                <a16:creationId xmlns:a16="http://schemas.microsoft.com/office/drawing/2014/main" id="{BEB4DD1F-8124-2D29-6764-99B5355914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6" b="330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88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Afbeelding 4" descr="Afbeelding met persoon, binnen, staand&#10;&#10;Automatisch gegenereerde beschrijving">
            <a:extLst>
              <a:ext uri="{FF2B5EF4-FFF2-40B4-BE49-F238E27FC236}">
                <a16:creationId xmlns:a16="http://schemas.microsoft.com/office/drawing/2014/main" id="{9CFA87E4-64CB-06C1-F103-AE71A3E8F1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7" r="-1" b="35386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8BEB1A-F67E-8C88-002B-3FDEB0CD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rgbClr val="EBEBEB"/>
                </a:solidFill>
              </a:rPr>
              <a:t>Inzegening</a:t>
            </a:r>
            <a:r>
              <a:rPr lang="en-US" sz="4800" dirty="0">
                <a:solidFill>
                  <a:srgbClr val="EBEBEB"/>
                </a:solidFill>
              </a:rPr>
              <a:t> </a:t>
            </a:r>
            <a:r>
              <a:rPr lang="en-US" sz="4800" dirty="0" err="1">
                <a:solidFill>
                  <a:srgbClr val="EBEBEB"/>
                </a:solidFill>
              </a:rPr>
              <a:t>woningen</a:t>
            </a:r>
            <a:r>
              <a:rPr lang="en-US" sz="4800" dirty="0">
                <a:solidFill>
                  <a:srgbClr val="EBEBEB"/>
                </a:solidFill>
              </a:rPr>
              <a:t> 2017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647838-A304-BB31-90C3-8AA07070E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917" y="5722374"/>
            <a:ext cx="10407602" cy="48792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09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</TotalTime>
  <Words>440</Words>
  <Application>Microsoft Office PowerPoint</Application>
  <PresentationFormat>Breedbeeld</PresentationFormat>
  <Paragraphs>54</Paragraphs>
  <Slides>65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65</vt:i4>
      </vt:variant>
    </vt:vector>
  </HeadingPairs>
  <TitlesOfParts>
    <vt:vector size="69" baseType="lpstr">
      <vt:lpstr>Arial</vt:lpstr>
      <vt:lpstr>Century Gothic</vt:lpstr>
      <vt:lpstr>Wingdings 3</vt:lpstr>
      <vt:lpstr>Ion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Inzegening woningen 2017</vt:lpstr>
      <vt:lpstr>Eetclub Erasmus, iedere donderdagavond</vt:lpstr>
      <vt:lpstr>Gezellig met elkaar spelletjes doen</vt:lpstr>
      <vt:lpstr>Voorlees lunch met Vonne van der Meer</vt:lpstr>
      <vt:lpstr>Concert  in de hofkamer</vt:lpstr>
      <vt:lpstr>Iedere zondag avondgebed  in de kapel,  Advent 2017</vt:lpstr>
      <vt:lpstr>PowerPoint-presentatie</vt:lpstr>
      <vt:lpstr>ZID theater Verhalen vertellen Voorjaar 2018</vt:lpstr>
      <vt:lpstr>Heerlijk kanoën en vissen  in de Erasmusgracht </vt:lpstr>
      <vt:lpstr>Bierproeverij en lekker samen eten</vt:lpstr>
      <vt:lpstr>Ontspanning en inspanning in de Augustana-hof</vt:lpstr>
      <vt:lpstr>Muziek maken en wandelen</vt:lpstr>
      <vt:lpstr>Oogsten uit de hoftuin</vt:lpstr>
      <vt:lpstr>Inzet voor de buurt</vt:lpstr>
      <vt:lpstr>De eerste verjaardag  in 2018</vt:lpstr>
      <vt:lpstr>Onze held Marian redde een Zwaan uit de gracht</vt:lpstr>
      <vt:lpstr>De familie Singh komt regelmatig koffiedrinken op donderdag-morgen .</vt:lpstr>
      <vt:lpstr>Ook bekende mensen hebben ïnteresse in de hof </vt:lpstr>
      <vt:lpstr>We vieren Sinterklaas en Kerst </vt:lpstr>
      <vt:lpstr>We traden op in de  Stads- schouwburg</vt:lpstr>
      <vt:lpstr>  De stiltetuin bij de Augustanahof,  een klein paradijsje</vt:lpstr>
      <vt:lpstr>Pasen en Koningsdag</vt:lpstr>
      <vt:lpstr>PowerPoint-presentatie</vt:lpstr>
      <vt:lpstr>In 2019 was de hof een trouwlocatie voor Arjan en Daniëlle</vt:lpstr>
      <vt:lpstr>Het boeken-kastje voor de buurt</vt:lpstr>
      <vt:lpstr>De tweede verjaardag in 2019</vt:lpstr>
      <vt:lpstr>PowerPoint-presentatie</vt:lpstr>
      <vt:lpstr>Het hofuitje  in november 2019 in het Maarten  Luther Museum</vt:lpstr>
      <vt:lpstr>Januari 2020 afscheid van Marian</vt:lpstr>
      <vt:lpstr>Een betrokken buur stuurt ons een kaart  bij het begin van Corona</vt:lpstr>
      <vt:lpstr>PowerPoint-presentatie</vt:lpstr>
      <vt:lpstr>PowerPoint-presentatie</vt:lpstr>
      <vt:lpstr>Samen op afstand op zondag  de kerkdienst meevieren</vt:lpstr>
      <vt:lpstr>Het avond-gebed via zoom thuis</vt:lpstr>
      <vt:lpstr>Voor de buurt doen we iedere dag de kapel een uurtje open om een kaarsje te branden</vt:lpstr>
      <vt:lpstr>Gelukkig mogen we wel de tuin in en wat heerlijk dat die er is, ook voor de buurt</vt:lpstr>
      <vt:lpstr>PowerPoint-presentatie</vt:lpstr>
      <vt:lpstr>PowerPoint-presentatie</vt:lpstr>
      <vt:lpstr>PowerPoint-presentatie</vt:lpstr>
      <vt:lpstr>De derde verjaardag vieren we heel sober en op afstand</vt:lpstr>
      <vt:lpstr>De hofpredikant André van der Stoel gaat in onze jaarlijkse dankdienst voor, oktober 2020</vt:lpstr>
      <vt:lpstr>We gedenken de mensen die we verloren aan de dood of aan het leven.</vt:lpstr>
      <vt:lpstr>Elk jaar in december draagt Marinus  A Christmas Carol van Dickens voor</vt:lpstr>
      <vt:lpstr>  In 2020 wordt de Kerstmaaltijd verplaatst naar ieders eigen huis</vt:lpstr>
      <vt:lpstr>Het oude jaar luiden we samen uit</vt:lpstr>
      <vt:lpstr>Van de sneeuw naar het voorjaar, Pasen 2021</vt:lpstr>
      <vt:lpstr>De eerste corona patient in de Augustana hof (verbannen naar ‘t balkon)</vt:lpstr>
      <vt:lpstr>Een zomerborrel in de tuin</vt:lpstr>
      <vt:lpstr>Pannenkoeken bakken voor de buurt</vt:lpstr>
      <vt:lpstr>Sophie aan het werk, met haar kinderen</vt:lpstr>
      <vt:lpstr>De vierde verjaardag, september 2021</vt:lpstr>
      <vt:lpstr>Bezinning in de kapel</vt:lpstr>
      <vt:lpstr>Daniëlle promoveert  in de UvA!</vt:lpstr>
      <vt:lpstr>Hofuitje in mei 2022: naar het Schip in Amsterdam</vt:lpstr>
      <vt:lpstr>Weer achter de naaimachine, maar nu voor duurzame vlaggetjes</vt:lpstr>
      <vt:lpstr>PowerPoint-presentatie</vt:lpstr>
      <vt:lpstr>De regenboog:  mooi symbool voor de toekomst. Vol vertrouwen gaan we die tegemoet.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annemike van der Meiden</dc:creator>
  <cp:lastModifiedBy>Marc Willemsen</cp:lastModifiedBy>
  <cp:revision>219</cp:revision>
  <dcterms:created xsi:type="dcterms:W3CDTF">2022-09-10T11:33:29Z</dcterms:created>
  <dcterms:modified xsi:type="dcterms:W3CDTF">2023-05-04T02:17:58Z</dcterms:modified>
</cp:coreProperties>
</file>